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9C813-7D14-5231-09E6-050E489C52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1ED5BB1-EAB7-D533-20FD-2C50188DAF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0FF020D-9B59-7E12-BD2E-A8946F7935AE}"/>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5" name="Footer Placeholder 4">
            <a:extLst>
              <a:ext uri="{FF2B5EF4-FFF2-40B4-BE49-F238E27FC236}">
                <a16:creationId xmlns:a16="http://schemas.microsoft.com/office/drawing/2014/main" id="{29DA3E2E-BC7A-5623-E95E-4B97B4AD2E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AD5657-074D-3AA9-0D75-141FA5B2D2CC}"/>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2844669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E9823-8FB0-78E1-8880-D870E40850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C01A20-8A83-8CA5-CD9C-C8D4A2D639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25E43F-4A17-DDC0-A3F1-8BDA8F6A2884}"/>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5" name="Footer Placeholder 4">
            <a:extLst>
              <a:ext uri="{FF2B5EF4-FFF2-40B4-BE49-F238E27FC236}">
                <a16:creationId xmlns:a16="http://schemas.microsoft.com/office/drawing/2014/main" id="{9933BC2C-BDC9-E7B4-52EC-6891169D1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454D85-C400-920E-CF5B-ABF3AFEB3E4D}"/>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1826554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8A00CC-EA78-FC0D-2716-0E8271E702E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806F01-FD6F-EEA8-A7B3-221F1CFB65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A896A8-0D15-CEFB-3DAC-C614DCE57D93}"/>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5" name="Footer Placeholder 4">
            <a:extLst>
              <a:ext uri="{FF2B5EF4-FFF2-40B4-BE49-F238E27FC236}">
                <a16:creationId xmlns:a16="http://schemas.microsoft.com/office/drawing/2014/main" id="{70F1D829-4D19-93F8-C3D8-91D15B74DF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4E47E0-1F87-2272-7B2F-964BC765E52A}"/>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268369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D8925-F859-945D-D4E0-86598D8DC3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596BB4-2138-5802-6F5E-ECC50D6A387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3F4B72-407A-3D70-B5FC-B85C45449169}"/>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5" name="Footer Placeholder 4">
            <a:extLst>
              <a:ext uri="{FF2B5EF4-FFF2-40B4-BE49-F238E27FC236}">
                <a16:creationId xmlns:a16="http://schemas.microsoft.com/office/drawing/2014/main" id="{9A4B035C-0EDA-385D-A11E-A3137E35DC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286AF8-9B63-2AA0-9FBF-DF1B5FE0EAE1}"/>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1497520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DF173-C3C7-B129-7C6B-C06E0CEC6C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342D0C9-685B-327E-B591-A0B4AE32E4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99CF39-A423-5798-C874-AAACF02307B5}"/>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5" name="Footer Placeholder 4">
            <a:extLst>
              <a:ext uri="{FF2B5EF4-FFF2-40B4-BE49-F238E27FC236}">
                <a16:creationId xmlns:a16="http://schemas.microsoft.com/office/drawing/2014/main" id="{EB523F0B-DD79-0790-2B69-2E4A8765A2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C9BE8F-A361-363F-E4AE-60B9C669ED55}"/>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2425724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129E3-01B6-AF8B-5887-5A83288AC05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CB77DC-BBAD-25AE-7CC9-50DF5EB1D1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1F6A7C3-1C28-D570-79C3-2ED9CDE0342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0005B8C-4077-827F-DC61-659AC8441A31}"/>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6" name="Footer Placeholder 5">
            <a:extLst>
              <a:ext uri="{FF2B5EF4-FFF2-40B4-BE49-F238E27FC236}">
                <a16:creationId xmlns:a16="http://schemas.microsoft.com/office/drawing/2014/main" id="{8B4AF49E-9B84-1462-2F40-15D1255C26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19F5F5-2BC9-DE2F-1CD1-FE34422BB6B0}"/>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2918576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95C96-9C15-7EF4-62DA-593266873E2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06F6FD2-BF2F-1383-7C25-82CB8C98C4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5F458B0-32F7-AD02-5C7C-C26849007B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FD72443-6F6D-2C46-F8B3-A3CCF9C9AA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4D2ABF-DFFD-22F3-65BC-9B622FB4C1B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767B8F7-4D48-5C83-E7E5-21F67CE68042}"/>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8" name="Footer Placeholder 7">
            <a:extLst>
              <a:ext uri="{FF2B5EF4-FFF2-40B4-BE49-F238E27FC236}">
                <a16:creationId xmlns:a16="http://schemas.microsoft.com/office/drawing/2014/main" id="{CC373D9D-9556-3447-B94F-E585C0A191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B907BB8-89BD-8B49-F477-7A882B8FF210}"/>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2886239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BA18E-EC0F-41D5-829C-12425F7603C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7C30C92-2971-3DE9-EAE2-1C516C752916}"/>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4" name="Footer Placeholder 3">
            <a:extLst>
              <a:ext uri="{FF2B5EF4-FFF2-40B4-BE49-F238E27FC236}">
                <a16:creationId xmlns:a16="http://schemas.microsoft.com/office/drawing/2014/main" id="{6C5C4D70-0F94-1A79-327B-54494A8C320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D4FEC3-3753-B95E-A0D1-4ECC4C3A3E18}"/>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2712921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C72C2E-FD25-EC4E-EE63-32110454631E}"/>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3" name="Footer Placeholder 2">
            <a:extLst>
              <a:ext uri="{FF2B5EF4-FFF2-40B4-BE49-F238E27FC236}">
                <a16:creationId xmlns:a16="http://schemas.microsoft.com/office/drawing/2014/main" id="{EFB85BAC-F514-2935-8518-8A931D72A80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9342733-17D2-4240-ADA8-15C1C2C9AB50}"/>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2218133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9F30C-50E2-EEC4-55E4-D27DFD80A1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A09898-F2CB-D610-13BB-5F6634A772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9BFA001-44C7-E9FC-2502-B9E2EC2A17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FDCB82-2AC9-7A92-D1DD-E228BAA487ED}"/>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6" name="Footer Placeholder 5">
            <a:extLst>
              <a:ext uri="{FF2B5EF4-FFF2-40B4-BE49-F238E27FC236}">
                <a16:creationId xmlns:a16="http://schemas.microsoft.com/office/drawing/2014/main" id="{5773CC53-3D4B-C200-A828-F78D53A4D8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67775F-F0D8-3D9F-2547-32EF03EB2323}"/>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1513517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64FAB-B387-612B-D8C9-E1334A28FB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25C7DAC-9E7C-448C-BBD6-7CE61BB2B8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48E2B62-5635-1F0F-7A4D-E2C947E281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B050FC-0FD3-5289-8E1B-C1AA646A756E}"/>
              </a:ext>
            </a:extLst>
          </p:cNvPr>
          <p:cNvSpPr>
            <a:spLocks noGrp="1"/>
          </p:cNvSpPr>
          <p:nvPr>
            <p:ph type="dt" sz="half" idx="10"/>
          </p:nvPr>
        </p:nvSpPr>
        <p:spPr/>
        <p:txBody>
          <a:bodyPr/>
          <a:lstStyle/>
          <a:p>
            <a:fld id="{37A00E2B-5958-44D1-9FA7-A3406A6A2B22}" type="datetimeFigureOut">
              <a:rPr lang="en-US" smtClean="0"/>
              <a:t>3/31/2025</a:t>
            </a:fld>
            <a:endParaRPr lang="en-US"/>
          </a:p>
        </p:txBody>
      </p:sp>
      <p:sp>
        <p:nvSpPr>
          <p:cNvPr id="6" name="Footer Placeholder 5">
            <a:extLst>
              <a:ext uri="{FF2B5EF4-FFF2-40B4-BE49-F238E27FC236}">
                <a16:creationId xmlns:a16="http://schemas.microsoft.com/office/drawing/2014/main" id="{B5954E18-E2B5-0A4D-5CCE-1B917D9DAE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4C0C78-7042-D572-0CEB-798778237F28}"/>
              </a:ext>
            </a:extLst>
          </p:cNvPr>
          <p:cNvSpPr>
            <a:spLocks noGrp="1"/>
          </p:cNvSpPr>
          <p:nvPr>
            <p:ph type="sldNum" sz="quarter" idx="12"/>
          </p:nvPr>
        </p:nvSpPr>
        <p:spPr/>
        <p:txBody>
          <a:bodyPr/>
          <a:lstStyle/>
          <a:p>
            <a:fld id="{A8E480A0-8013-4E88-9649-B41B9A33680A}" type="slidenum">
              <a:rPr lang="en-US" smtClean="0"/>
              <a:t>‹#›</a:t>
            </a:fld>
            <a:endParaRPr lang="en-US"/>
          </a:p>
        </p:txBody>
      </p:sp>
    </p:spTree>
    <p:extLst>
      <p:ext uri="{BB962C8B-B14F-4D97-AF65-F5344CB8AC3E}">
        <p14:creationId xmlns:p14="http://schemas.microsoft.com/office/powerpoint/2010/main" val="106992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FDD500-77A0-D8D6-0DF4-BC993CCBB6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928DF3-2D7E-4F03-3F4D-B39CC733E6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086275-2696-C005-4F2D-6925513AF8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A00E2B-5958-44D1-9FA7-A3406A6A2B22}" type="datetimeFigureOut">
              <a:rPr lang="en-US" smtClean="0"/>
              <a:t>3/31/2025</a:t>
            </a:fld>
            <a:endParaRPr lang="en-US"/>
          </a:p>
        </p:txBody>
      </p:sp>
      <p:sp>
        <p:nvSpPr>
          <p:cNvPr id="5" name="Footer Placeholder 4">
            <a:extLst>
              <a:ext uri="{FF2B5EF4-FFF2-40B4-BE49-F238E27FC236}">
                <a16:creationId xmlns:a16="http://schemas.microsoft.com/office/drawing/2014/main" id="{47B3B627-5318-C92F-AF93-7764C5DBAF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E530783-0FAC-2906-8AAB-CC99501923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E480A0-8013-4E88-9649-B41B9A33680A}" type="slidenum">
              <a:rPr lang="en-US" smtClean="0"/>
              <a:t>‹#›</a:t>
            </a:fld>
            <a:endParaRPr lang="en-US"/>
          </a:p>
        </p:txBody>
      </p:sp>
    </p:spTree>
    <p:extLst>
      <p:ext uri="{BB962C8B-B14F-4D97-AF65-F5344CB8AC3E}">
        <p14:creationId xmlns:p14="http://schemas.microsoft.com/office/powerpoint/2010/main" val="24248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EF5E8-A056-0639-F122-328593565FEF}"/>
              </a:ext>
            </a:extLst>
          </p:cNvPr>
          <p:cNvSpPr>
            <a:spLocks noGrp="1"/>
          </p:cNvSpPr>
          <p:nvPr>
            <p:ph type="ctrTitle"/>
          </p:nvPr>
        </p:nvSpPr>
        <p:spPr/>
        <p:txBody>
          <a:bodyPr/>
          <a:lstStyle/>
          <a:p>
            <a:r>
              <a:rPr lang="en-US" dirty="0"/>
              <a:t>THE BLESSED LIFE</a:t>
            </a:r>
          </a:p>
        </p:txBody>
      </p:sp>
      <p:sp>
        <p:nvSpPr>
          <p:cNvPr id="3" name="Subtitle 2">
            <a:extLst>
              <a:ext uri="{FF2B5EF4-FFF2-40B4-BE49-F238E27FC236}">
                <a16:creationId xmlns:a16="http://schemas.microsoft.com/office/drawing/2014/main" id="{C835F9AE-F5CD-8AB2-F5B2-C3F380BB7B04}"/>
              </a:ext>
            </a:extLst>
          </p:cNvPr>
          <p:cNvSpPr>
            <a:spLocks noGrp="1"/>
          </p:cNvSpPr>
          <p:nvPr>
            <p:ph type="subTitle" idx="1"/>
          </p:nvPr>
        </p:nvSpPr>
        <p:spPr/>
        <p:txBody>
          <a:bodyPr/>
          <a:lstStyle/>
          <a:p>
            <a:r>
              <a:rPr lang="en-US" b="1" dirty="0"/>
              <a:t>Psalm 128</a:t>
            </a:r>
          </a:p>
        </p:txBody>
      </p:sp>
    </p:spTree>
    <p:extLst>
      <p:ext uri="{BB962C8B-B14F-4D97-AF65-F5344CB8AC3E}">
        <p14:creationId xmlns:p14="http://schemas.microsoft.com/office/powerpoint/2010/main" val="353838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BC44E-4655-1C74-31AE-BE4F192861C2}"/>
              </a:ext>
            </a:extLst>
          </p:cNvPr>
          <p:cNvSpPr>
            <a:spLocks noGrp="1"/>
          </p:cNvSpPr>
          <p:nvPr>
            <p:ph type="title"/>
          </p:nvPr>
        </p:nvSpPr>
        <p:spPr/>
        <p:txBody>
          <a:bodyPr/>
          <a:lstStyle/>
          <a:p>
            <a:r>
              <a:rPr lang="en-US" dirty="0"/>
              <a:t>A Covenantal Blessing</a:t>
            </a:r>
          </a:p>
        </p:txBody>
      </p:sp>
      <p:sp>
        <p:nvSpPr>
          <p:cNvPr id="3" name="Content Placeholder 2">
            <a:extLst>
              <a:ext uri="{FF2B5EF4-FFF2-40B4-BE49-F238E27FC236}">
                <a16:creationId xmlns:a16="http://schemas.microsoft.com/office/drawing/2014/main" id="{CE41CB2E-F876-B6BE-654E-5FC6B62D0634}"/>
              </a:ext>
            </a:extLst>
          </p:cNvPr>
          <p:cNvSpPr>
            <a:spLocks noGrp="1"/>
          </p:cNvSpPr>
          <p:nvPr>
            <p:ph idx="1"/>
          </p:nvPr>
        </p:nvSpPr>
        <p:spPr/>
        <p:txBody>
          <a:bodyPr/>
          <a:lstStyle/>
          <a:p>
            <a:r>
              <a:rPr lang="en-US" dirty="0"/>
              <a:t>The word “blessed” is a covenantal, electing grace of God word!  </a:t>
            </a:r>
          </a:p>
          <a:p>
            <a:r>
              <a:rPr lang="en-US" dirty="0"/>
              <a:t>Esau sold his “birthright” and thereby rejected the grace of being in the Messianic lineage. </a:t>
            </a:r>
          </a:p>
          <a:p>
            <a:r>
              <a:rPr lang="en-US" dirty="0"/>
              <a:t>The High Priest Aaron put Yahweh’s name on the people with the priestly blessing, “The Lord bless and keep you . . .” </a:t>
            </a:r>
          </a:p>
          <a:p>
            <a:r>
              <a:rPr lang="en-US" dirty="0"/>
              <a:t>Psalms 127 &amp; 128 are traveling companions (compare 127:5 and 128:1, and 127:2-3 and 128:2-3). </a:t>
            </a:r>
          </a:p>
        </p:txBody>
      </p:sp>
    </p:spTree>
    <p:extLst>
      <p:ext uri="{BB962C8B-B14F-4D97-AF65-F5344CB8AC3E}">
        <p14:creationId xmlns:p14="http://schemas.microsoft.com/office/powerpoint/2010/main" val="2765885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710EC-7E83-7CDE-7963-A8B1E88F09CF}"/>
              </a:ext>
            </a:extLst>
          </p:cNvPr>
          <p:cNvSpPr>
            <a:spLocks noGrp="1"/>
          </p:cNvSpPr>
          <p:nvPr>
            <p:ph type="title"/>
          </p:nvPr>
        </p:nvSpPr>
        <p:spPr/>
        <p:txBody>
          <a:bodyPr/>
          <a:lstStyle/>
          <a:p>
            <a:r>
              <a:rPr lang="en-US" dirty="0"/>
              <a:t>THE BLESSED LIFE DECLARED (v. 1)</a:t>
            </a:r>
          </a:p>
        </p:txBody>
      </p:sp>
      <p:sp>
        <p:nvSpPr>
          <p:cNvPr id="3" name="Content Placeholder 2">
            <a:extLst>
              <a:ext uri="{FF2B5EF4-FFF2-40B4-BE49-F238E27FC236}">
                <a16:creationId xmlns:a16="http://schemas.microsoft.com/office/drawing/2014/main" id="{4DCE8F5F-2BD1-3C72-FA5A-95C54BCB6244}"/>
              </a:ext>
            </a:extLst>
          </p:cNvPr>
          <p:cNvSpPr>
            <a:spLocks noGrp="1"/>
          </p:cNvSpPr>
          <p:nvPr>
            <p:ph idx="1"/>
          </p:nvPr>
        </p:nvSpPr>
        <p:spPr/>
        <p:txBody>
          <a:bodyPr/>
          <a:lstStyle/>
          <a:p>
            <a:r>
              <a:rPr lang="en-US" dirty="0"/>
              <a:t>A sure blessing is decreed! Promised! </a:t>
            </a:r>
          </a:p>
          <a:p>
            <a:r>
              <a:rPr lang="en-US" dirty="0"/>
              <a:t>The blessing is only for those who “</a:t>
            </a:r>
            <a:r>
              <a:rPr lang="en-US" dirty="0">
                <a:solidFill>
                  <a:srgbClr val="FF0000"/>
                </a:solidFill>
              </a:rPr>
              <a:t>fear the Lord</a:t>
            </a:r>
            <a:r>
              <a:rPr lang="en-US" dirty="0"/>
              <a:t>.”  </a:t>
            </a:r>
          </a:p>
        </p:txBody>
      </p:sp>
    </p:spTree>
    <p:extLst>
      <p:ext uri="{BB962C8B-B14F-4D97-AF65-F5344CB8AC3E}">
        <p14:creationId xmlns:p14="http://schemas.microsoft.com/office/powerpoint/2010/main" val="3675299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F2006-7A1F-9486-499A-1E972A3573D4}"/>
              </a:ext>
            </a:extLst>
          </p:cNvPr>
          <p:cNvSpPr>
            <a:spLocks noGrp="1"/>
          </p:cNvSpPr>
          <p:nvPr>
            <p:ph type="title"/>
          </p:nvPr>
        </p:nvSpPr>
        <p:spPr/>
        <p:txBody>
          <a:bodyPr/>
          <a:lstStyle/>
          <a:p>
            <a:r>
              <a:rPr lang="en-US" dirty="0"/>
              <a:t>Fear of the Lord</a:t>
            </a:r>
          </a:p>
        </p:txBody>
      </p:sp>
      <p:sp>
        <p:nvSpPr>
          <p:cNvPr id="3" name="Content Placeholder 2">
            <a:extLst>
              <a:ext uri="{FF2B5EF4-FFF2-40B4-BE49-F238E27FC236}">
                <a16:creationId xmlns:a16="http://schemas.microsoft.com/office/drawing/2014/main" id="{83157205-9802-0C80-EC05-7536E4BA4DB7}"/>
              </a:ext>
            </a:extLst>
          </p:cNvPr>
          <p:cNvSpPr>
            <a:spLocks noGrp="1"/>
          </p:cNvSpPr>
          <p:nvPr>
            <p:ph idx="1"/>
          </p:nvPr>
        </p:nvSpPr>
        <p:spPr/>
        <p:txBody>
          <a:bodyPr/>
          <a:lstStyle/>
          <a:p>
            <a:r>
              <a:rPr lang="en-US" dirty="0"/>
              <a:t>Fear </a:t>
            </a:r>
            <a:r>
              <a:rPr lang="en-US" b="1" u="sng" dirty="0"/>
              <a:t>walks</a:t>
            </a:r>
            <a:r>
              <a:rPr lang="en-US" dirty="0"/>
              <a:t>. Pride talks.</a:t>
            </a:r>
          </a:p>
          <a:p>
            <a:r>
              <a:rPr lang="en-US" dirty="0"/>
              <a:t>Fear of God is the </a:t>
            </a:r>
            <a:r>
              <a:rPr lang="en-US" dirty="0">
                <a:solidFill>
                  <a:srgbClr val="FF0000"/>
                </a:solidFill>
              </a:rPr>
              <a:t>root</a:t>
            </a:r>
            <a:r>
              <a:rPr lang="en-US" dirty="0"/>
              <a:t>; obedience is its </a:t>
            </a:r>
            <a:r>
              <a:rPr lang="en-US" dirty="0">
                <a:solidFill>
                  <a:srgbClr val="FF0000"/>
                </a:solidFill>
              </a:rPr>
              <a:t>fruit</a:t>
            </a:r>
            <a:r>
              <a:rPr lang="en-US" dirty="0"/>
              <a:t> (Prov 16:6). </a:t>
            </a:r>
          </a:p>
          <a:p>
            <a:r>
              <a:rPr lang="en-US" dirty="0"/>
              <a:t>The Path of Wisdom leads to Life. The Path of Foolishness to Death.</a:t>
            </a:r>
          </a:p>
          <a:p>
            <a:pPr marL="0" indent="0">
              <a:buNone/>
            </a:pPr>
            <a:endParaRPr lang="en-US" dirty="0"/>
          </a:p>
          <a:p>
            <a:pPr marL="0" indent="0" algn="ctr">
              <a:buNone/>
            </a:pPr>
            <a:r>
              <a:rPr lang="en-US" dirty="0"/>
              <a:t>“Enter by the narrow gate. For the gate is wide and the way is easy that leads to destruction, and those who enter by it are many. For the gate is narrow and the way is hard that leads to life, and few there be that find it” (Matt 7:13-14). </a:t>
            </a:r>
          </a:p>
        </p:txBody>
      </p:sp>
    </p:spTree>
    <p:extLst>
      <p:ext uri="{BB962C8B-B14F-4D97-AF65-F5344CB8AC3E}">
        <p14:creationId xmlns:p14="http://schemas.microsoft.com/office/powerpoint/2010/main" val="4049178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D6EA6-914E-BCA9-E167-81F7B2D61F3B}"/>
              </a:ext>
            </a:extLst>
          </p:cNvPr>
          <p:cNvSpPr>
            <a:spLocks noGrp="1"/>
          </p:cNvSpPr>
          <p:nvPr>
            <p:ph type="title"/>
          </p:nvPr>
        </p:nvSpPr>
        <p:spPr/>
        <p:txBody>
          <a:bodyPr/>
          <a:lstStyle/>
          <a:p>
            <a:r>
              <a:rPr lang="en-US" dirty="0"/>
              <a:t>THE BLESSED LIFE DESCRIBED (vv. 2-4)</a:t>
            </a:r>
          </a:p>
        </p:txBody>
      </p:sp>
      <p:sp>
        <p:nvSpPr>
          <p:cNvPr id="3" name="Content Placeholder 2">
            <a:extLst>
              <a:ext uri="{FF2B5EF4-FFF2-40B4-BE49-F238E27FC236}">
                <a16:creationId xmlns:a16="http://schemas.microsoft.com/office/drawing/2014/main" id="{4B87BC5D-B8AA-5DD3-BE4E-69B702CC6767}"/>
              </a:ext>
            </a:extLst>
          </p:cNvPr>
          <p:cNvSpPr>
            <a:spLocks noGrp="1"/>
          </p:cNvSpPr>
          <p:nvPr>
            <p:ph idx="1"/>
          </p:nvPr>
        </p:nvSpPr>
        <p:spPr/>
        <p:txBody>
          <a:bodyPr/>
          <a:lstStyle/>
          <a:p>
            <a:r>
              <a:rPr lang="en-US" dirty="0"/>
              <a:t>Contrast blessed labor with vain labor (Ps 127:1-2). </a:t>
            </a:r>
          </a:p>
          <a:p>
            <a:r>
              <a:rPr lang="en-US" dirty="0"/>
              <a:t>Enjoying the fruits of one’s labor is a sign of blessing (Isa 3:10; Eccl 2:24; 3:13, 22; 5:18; 8:15). </a:t>
            </a:r>
          </a:p>
          <a:p>
            <a:r>
              <a:rPr lang="en-US" dirty="0"/>
              <a:t>Both spheres (inside and outside the home) are blessed. </a:t>
            </a:r>
          </a:p>
          <a:p>
            <a:r>
              <a:rPr lang="en-US" dirty="0"/>
              <a:t>The blessing is </a:t>
            </a:r>
            <a:r>
              <a:rPr lang="en-US" dirty="0">
                <a:solidFill>
                  <a:srgbClr val="FF0000"/>
                </a:solidFill>
              </a:rPr>
              <a:t>personal</a:t>
            </a:r>
            <a:r>
              <a:rPr lang="en-US" dirty="0"/>
              <a:t> – “you” and “your” are singular. </a:t>
            </a:r>
          </a:p>
          <a:p>
            <a:r>
              <a:rPr lang="en-US" dirty="0"/>
              <a:t>These kinds of blessings are also </a:t>
            </a:r>
            <a:r>
              <a:rPr lang="en-US" dirty="0">
                <a:solidFill>
                  <a:srgbClr val="FF0000"/>
                </a:solidFill>
              </a:rPr>
              <a:t>national</a:t>
            </a:r>
            <a:r>
              <a:rPr lang="en-US" dirty="0"/>
              <a:t> (</a:t>
            </a:r>
            <a:r>
              <a:rPr lang="en-US" dirty="0" err="1"/>
              <a:t>Deut</a:t>
            </a:r>
            <a:r>
              <a:rPr lang="en-US" dirty="0"/>
              <a:t> 28; Hab 3:17-19). </a:t>
            </a:r>
          </a:p>
        </p:txBody>
      </p:sp>
    </p:spTree>
    <p:extLst>
      <p:ext uri="{BB962C8B-B14F-4D97-AF65-F5344CB8AC3E}">
        <p14:creationId xmlns:p14="http://schemas.microsoft.com/office/powerpoint/2010/main" val="1180623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26C19-8514-AF9F-EE29-C72F58192E5E}"/>
              </a:ext>
            </a:extLst>
          </p:cNvPr>
          <p:cNvSpPr>
            <a:spLocks noGrp="1"/>
          </p:cNvSpPr>
          <p:nvPr>
            <p:ph type="title"/>
          </p:nvPr>
        </p:nvSpPr>
        <p:spPr/>
        <p:txBody>
          <a:bodyPr/>
          <a:lstStyle/>
          <a:p>
            <a:r>
              <a:rPr lang="en-US" dirty="0"/>
              <a:t>THE BLESSED LIFE DESIRED (vv. 5-6)</a:t>
            </a:r>
          </a:p>
        </p:txBody>
      </p:sp>
      <p:sp>
        <p:nvSpPr>
          <p:cNvPr id="3" name="Content Placeholder 2">
            <a:extLst>
              <a:ext uri="{FF2B5EF4-FFF2-40B4-BE49-F238E27FC236}">
                <a16:creationId xmlns:a16="http://schemas.microsoft.com/office/drawing/2014/main" id="{E4D4F799-E3F9-0D87-40E3-D5C0A85416C0}"/>
              </a:ext>
            </a:extLst>
          </p:cNvPr>
          <p:cNvSpPr>
            <a:spLocks noGrp="1"/>
          </p:cNvSpPr>
          <p:nvPr>
            <p:ph idx="1"/>
          </p:nvPr>
        </p:nvSpPr>
        <p:spPr/>
        <p:txBody>
          <a:bodyPr/>
          <a:lstStyle/>
          <a:p>
            <a:r>
              <a:rPr lang="en-US" dirty="0"/>
              <a:t>The desire was for the </a:t>
            </a:r>
            <a:r>
              <a:rPr lang="en-US" u="sng" dirty="0"/>
              <a:t>individual</a:t>
            </a:r>
            <a:r>
              <a:rPr lang="en-US" dirty="0"/>
              <a:t> blessed life to be </a:t>
            </a:r>
            <a:r>
              <a:rPr lang="en-US" i="1" dirty="0"/>
              <a:t>connected</a:t>
            </a:r>
            <a:r>
              <a:rPr lang="en-US" dirty="0"/>
              <a:t> to the </a:t>
            </a:r>
            <a:r>
              <a:rPr lang="en-US" u="sng" dirty="0"/>
              <a:t>corporate</a:t>
            </a:r>
            <a:r>
              <a:rPr lang="en-US" dirty="0"/>
              <a:t> blessed life. 									▪</a:t>
            </a:r>
            <a:r>
              <a:rPr lang="en-US" dirty="0">
                <a:solidFill>
                  <a:srgbClr val="FF0000"/>
                </a:solidFill>
              </a:rPr>
              <a:t>Zion, Jerusalem, Israel </a:t>
            </a:r>
          </a:p>
          <a:p>
            <a:pPr marL="0" indent="0">
              <a:buNone/>
            </a:pPr>
            <a:endParaRPr lang="en-US" dirty="0"/>
          </a:p>
          <a:p>
            <a:pPr marL="0" indent="0" algn="ctr">
              <a:buNone/>
            </a:pPr>
            <a:r>
              <a:rPr lang="en-US" dirty="0"/>
              <a:t>“It cannot be that a true child of God should fail to love the church . . . He was born in Zion. There God first revealed himself to the soul. Thence spring all his best hopes. Nor has he any choice blessing but such as is in some way connected with the company of the faithful” (Wm Plumer).</a:t>
            </a:r>
          </a:p>
        </p:txBody>
      </p:sp>
    </p:spTree>
    <p:extLst>
      <p:ext uri="{BB962C8B-B14F-4D97-AF65-F5344CB8AC3E}">
        <p14:creationId xmlns:p14="http://schemas.microsoft.com/office/powerpoint/2010/main" val="3342328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9A3A7-DF44-0B02-B18D-6D995632EA07}"/>
              </a:ext>
            </a:extLst>
          </p:cNvPr>
          <p:cNvSpPr>
            <a:spLocks noGrp="1"/>
          </p:cNvSpPr>
          <p:nvPr>
            <p:ph type="title"/>
          </p:nvPr>
        </p:nvSpPr>
        <p:spPr/>
        <p:txBody>
          <a:bodyPr/>
          <a:lstStyle/>
          <a:p>
            <a:r>
              <a:rPr lang="en-US" dirty="0"/>
              <a:t>Blessing Only for the Obedient</a:t>
            </a:r>
          </a:p>
        </p:txBody>
      </p:sp>
      <p:sp>
        <p:nvSpPr>
          <p:cNvPr id="3" name="Content Placeholder 2">
            <a:extLst>
              <a:ext uri="{FF2B5EF4-FFF2-40B4-BE49-F238E27FC236}">
                <a16:creationId xmlns:a16="http://schemas.microsoft.com/office/drawing/2014/main" id="{DFF65B4E-871B-E3EB-5763-B3760880F7D1}"/>
              </a:ext>
            </a:extLst>
          </p:cNvPr>
          <p:cNvSpPr>
            <a:spLocks noGrp="1"/>
          </p:cNvSpPr>
          <p:nvPr>
            <p:ph idx="1"/>
          </p:nvPr>
        </p:nvSpPr>
        <p:spPr/>
        <p:txBody>
          <a:bodyPr/>
          <a:lstStyle/>
          <a:p>
            <a:r>
              <a:rPr lang="en-US" dirty="0"/>
              <a:t>Exodus 20:12; </a:t>
            </a:r>
            <a:r>
              <a:rPr lang="en-US" dirty="0" err="1"/>
              <a:t>Deut</a:t>
            </a:r>
            <a:r>
              <a:rPr lang="en-US" dirty="0"/>
              <a:t> 27:1; 28:1-2</a:t>
            </a:r>
          </a:p>
          <a:p>
            <a:r>
              <a:rPr lang="en-US" dirty="0"/>
              <a:t>Like Israel, we are incapable of obtaining the blessed life by our own merits. </a:t>
            </a:r>
          </a:p>
          <a:p>
            <a:r>
              <a:rPr lang="en-US" dirty="0"/>
              <a:t>The Blessed Life anticipated here is </a:t>
            </a:r>
            <a:r>
              <a:rPr lang="en-US" dirty="0">
                <a:solidFill>
                  <a:srgbClr val="FF0000"/>
                </a:solidFill>
              </a:rPr>
              <a:t>Messianic</a:t>
            </a:r>
            <a:r>
              <a:rPr lang="en-US" dirty="0"/>
              <a:t> (Isa 25; Zech 8). </a:t>
            </a:r>
          </a:p>
          <a:p>
            <a:r>
              <a:rPr lang="en-US" b="1" dirty="0"/>
              <a:t>Jesus </a:t>
            </a:r>
            <a:r>
              <a:rPr lang="en-US" dirty="0"/>
              <a:t>is the only </a:t>
            </a:r>
            <a:r>
              <a:rPr lang="en-US" b="1" dirty="0"/>
              <a:t>True Psalm 1 Man</a:t>
            </a:r>
            <a:r>
              <a:rPr lang="en-US" dirty="0"/>
              <a:t>, and </a:t>
            </a:r>
            <a:r>
              <a:rPr lang="en-US" b="1" dirty="0"/>
              <a:t>Psalm 128 Man</a:t>
            </a:r>
            <a:r>
              <a:rPr lang="en-US" dirty="0"/>
              <a:t>. </a:t>
            </a:r>
          </a:p>
          <a:p>
            <a:r>
              <a:rPr lang="en-US" dirty="0"/>
              <a:t>To purchase the </a:t>
            </a:r>
            <a:r>
              <a:rPr lang="en-US" u="sng" dirty="0"/>
              <a:t>Blessed</a:t>
            </a:r>
            <a:r>
              <a:rPr lang="en-US" dirty="0"/>
              <a:t> Life for us, Christ endured the </a:t>
            </a:r>
            <a:r>
              <a:rPr lang="en-US" u="sng" dirty="0"/>
              <a:t>Cursed</a:t>
            </a:r>
            <a:r>
              <a:rPr lang="en-US" dirty="0"/>
              <a:t> Death on the cross (Gal 3:13).  </a:t>
            </a:r>
          </a:p>
        </p:txBody>
      </p:sp>
    </p:spTree>
    <p:extLst>
      <p:ext uri="{BB962C8B-B14F-4D97-AF65-F5344CB8AC3E}">
        <p14:creationId xmlns:p14="http://schemas.microsoft.com/office/powerpoint/2010/main" val="3986644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C313B-BB33-A0E9-30D8-5A0EDA847206}"/>
              </a:ext>
            </a:extLst>
          </p:cNvPr>
          <p:cNvSpPr>
            <a:spLocks noGrp="1"/>
          </p:cNvSpPr>
          <p:nvPr>
            <p:ph type="title"/>
          </p:nvPr>
        </p:nvSpPr>
        <p:spPr/>
        <p:txBody>
          <a:bodyPr/>
          <a:lstStyle/>
          <a:p>
            <a:r>
              <a:rPr lang="en-US" dirty="0"/>
              <a:t>THE POINT</a:t>
            </a:r>
          </a:p>
        </p:txBody>
      </p:sp>
      <p:sp>
        <p:nvSpPr>
          <p:cNvPr id="3" name="Content Placeholder 2">
            <a:extLst>
              <a:ext uri="{FF2B5EF4-FFF2-40B4-BE49-F238E27FC236}">
                <a16:creationId xmlns:a16="http://schemas.microsoft.com/office/drawing/2014/main" id="{4DDB7B92-178C-63B5-0125-7CDAD4110A83}"/>
              </a:ext>
            </a:extLst>
          </p:cNvPr>
          <p:cNvSpPr>
            <a:spLocks noGrp="1"/>
          </p:cNvSpPr>
          <p:nvPr>
            <p:ph idx="1"/>
          </p:nvPr>
        </p:nvSpPr>
        <p:spPr/>
        <p:txBody>
          <a:bodyPr/>
          <a:lstStyle/>
          <a:p>
            <a:r>
              <a:rPr lang="en-US" dirty="0"/>
              <a:t>The Blessed Life is Foundationally </a:t>
            </a:r>
            <a:r>
              <a:rPr lang="en-US" dirty="0">
                <a:solidFill>
                  <a:srgbClr val="FF0000"/>
                </a:solidFill>
              </a:rPr>
              <a:t>Fear-full</a:t>
            </a:r>
            <a:r>
              <a:rPr lang="en-US" dirty="0"/>
              <a:t>, Comprehensively </a:t>
            </a:r>
            <a:r>
              <a:rPr lang="en-US" dirty="0">
                <a:solidFill>
                  <a:srgbClr val="FF0000"/>
                </a:solidFill>
              </a:rPr>
              <a:t>Fruitful</a:t>
            </a:r>
            <a:r>
              <a:rPr lang="en-US" dirty="0"/>
              <a:t>, and Generationally </a:t>
            </a:r>
            <a:r>
              <a:rPr lang="en-US" dirty="0">
                <a:solidFill>
                  <a:srgbClr val="FF0000"/>
                </a:solidFill>
              </a:rPr>
              <a:t>Faithful</a:t>
            </a:r>
            <a:r>
              <a:rPr lang="en-US" dirty="0"/>
              <a:t>. </a:t>
            </a:r>
          </a:p>
        </p:txBody>
      </p:sp>
    </p:spTree>
    <p:extLst>
      <p:ext uri="{BB962C8B-B14F-4D97-AF65-F5344CB8AC3E}">
        <p14:creationId xmlns:p14="http://schemas.microsoft.com/office/powerpoint/2010/main" val="33096858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496</Words>
  <Application>Microsoft Office PowerPoint</Application>
  <PresentationFormat>Widescreen</PresentationFormat>
  <Paragraphs>34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THE BLESSED LIFE</vt:lpstr>
      <vt:lpstr>A Covenantal Blessing</vt:lpstr>
      <vt:lpstr>THE BLESSED LIFE DECLARED (v. 1)</vt:lpstr>
      <vt:lpstr>Fear of the Lord</vt:lpstr>
      <vt:lpstr>THE BLESSED LIFE DESCRIBED (vv. 2-4)</vt:lpstr>
      <vt:lpstr>THE BLESSED LIFE DESIRED (vv. 5-6)</vt:lpstr>
      <vt:lpstr>Blessing Only for the Obedient</vt:lpstr>
      <vt:lpstr>THE 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2</cp:revision>
  <dcterms:created xsi:type="dcterms:W3CDTF">2025-03-31T15:19:49Z</dcterms:created>
  <dcterms:modified xsi:type="dcterms:W3CDTF">2025-03-31T15:34:26Z</dcterms:modified>
</cp:coreProperties>
</file>