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660"/>
  </p:normalViewPr>
  <p:slideViewPr>
    <p:cSldViewPr snapToGrid="0">
      <p:cViewPr varScale="1">
        <p:scale>
          <a:sx n="96" d="100"/>
          <a:sy n="96" d="100"/>
        </p:scale>
        <p:origin x="792"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e Leffler" userId="c26495eee6c1e66e" providerId="LiveId" clId="{660F8F46-9B3D-4973-8587-F7CBB7C5A18F}"/>
    <pc:docChg chg="custSel modSld">
      <pc:chgData name="Dave Leffler" userId="c26495eee6c1e66e" providerId="LiveId" clId="{660F8F46-9B3D-4973-8587-F7CBB7C5A18F}" dt="2025-05-02T23:31:07.537" v="6" actId="27636"/>
      <pc:docMkLst>
        <pc:docMk/>
      </pc:docMkLst>
      <pc:sldChg chg="modSp mod">
        <pc:chgData name="Dave Leffler" userId="c26495eee6c1e66e" providerId="LiveId" clId="{660F8F46-9B3D-4973-8587-F7CBB7C5A18F}" dt="2025-05-02T21:20:13.895" v="4" actId="27636"/>
        <pc:sldMkLst>
          <pc:docMk/>
          <pc:sldMk cId="395449319" sldId="265"/>
        </pc:sldMkLst>
        <pc:spChg chg="mod">
          <ac:chgData name="Dave Leffler" userId="c26495eee6c1e66e" providerId="LiveId" clId="{660F8F46-9B3D-4973-8587-F7CBB7C5A18F}" dt="2025-05-02T21:20:13.895" v="4" actId="27636"/>
          <ac:spMkLst>
            <pc:docMk/>
            <pc:sldMk cId="395449319" sldId="265"/>
            <ac:spMk id="3" creationId="{6EDF537C-F295-3FBC-145D-9B25F7F7E868}"/>
          </ac:spMkLst>
        </pc:spChg>
      </pc:sldChg>
      <pc:sldChg chg="modSp mod">
        <pc:chgData name="Dave Leffler" userId="c26495eee6c1e66e" providerId="LiveId" clId="{660F8F46-9B3D-4973-8587-F7CBB7C5A18F}" dt="2025-05-02T23:31:07.537" v="6" actId="27636"/>
        <pc:sldMkLst>
          <pc:docMk/>
          <pc:sldMk cId="2878245581" sldId="266"/>
        </pc:sldMkLst>
        <pc:spChg chg="mod">
          <ac:chgData name="Dave Leffler" userId="c26495eee6c1e66e" providerId="LiveId" clId="{660F8F46-9B3D-4973-8587-F7CBB7C5A18F}" dt="2025-05-02T23:31:07.537" v="6" actId="27636"/>
          <ac:spMkLst>
            <pc:docMk/>
            <pc:sldMk cId="2878245581" sldId="266"/>
            <ac:spMk id="3" creationId="{1E1DD74B-FF4E-E517-0996-155CD226576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70CFDD-B42C-4169-895C-D9FE68C170E4}" type="datetimeFigureOut">
              <a:rPr lang="en-US" smtClean="0"/>
              <a:t>5/2/2025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2517953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70CFDD-B42C-4169-895C-D9FE68C170E4}" type="datetimeFigureOut">
              <a:rPr lang="en-US" smtClean="0"/>
              <a:t>5/2/2025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66647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70CFDD-B42C-4169-895C-D9FE68C170E4}" type="datetimeFigureOut">
              <a:rPr lang="en-US" smtClean="0"/>
              <a:t>5/2/2025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2652048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70CFDD-B42C-4169-895C-D9FE68C170E4}" type="datetimeFigureOut">
              <a:rPr lang="en-US" smtClean="0"/>
              <a:t>5/2/2025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805302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70CFDD-B42C-4169-895C-D9FE68C170E4}" type="datetimeFigureOut">
              <a:rPr lang="en-US" smtClean="0"/>
              <a:t>5/2/2025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3063276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70CFDD-B42C-4169-895C-D9FE68C170E4}" type="datetimeFigureOut">
              <a:rPr lang="en-US" smtClean="0"/>
              <a:t>5/2/2025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3567204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70CFDD-B42C-4169-895C-D9FE68C170E4}" type="datetimeFigureOut">
              <a:rPr lang="en-US" smtClean="0"/>
              <a:t>5/2/2025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1143995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70CFDD-B42C-4169-895C-D9FE68C170E4}" type="datetimeFigureOut">
              <a:rPr lang="en-US" smtClean="0"/>
              <a:t>5/2/2025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1827000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70CFDD-B42C-4169-895C-D9FE68C170E4}" type="datetimeFigureOut">
              <a:rPr lang="en-US" smtClean="0"/>
              <a:t>5/2/2025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1146453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70CFDD-B42C-4169-895C-D9FE68C170E4}" type="datetimeFigureOut">
              <a:rPr lang="en-US" smtClean="0"/>
              <a:t>5/2/2025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2723702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70CFDD-B42C-4169-895C-D9FE68C170E4}" type="datetimeFigureOut">
              <a:rPr lang="en-US" smtClean="0"/>
              <a:t>5/2/2025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D3DAA6-9C51-40B3-825D-7AEBF5BA425E}" type="slidenum">
              <a:rPr lang="en-US" smtClean="0"/>
              <a:t>‹#›</a:t>
            </a:fld>
            <a:endParaRPr lang="en-US"/>
          </a:p>
        </p:txBody>
      </p:sp>
    </p:spTree>
    <p:extLst>
      <p:ext uri="{BB962C8B-B14F-4D97-AF65-F5344CB8AC3E}">
        <p14:creationId xmlns:p14="http://schemas.microsoft.com/office/powerpoint/2010/main" val="200327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BB70CFDD-B42C-4169-895C-D9FE68C170E4}" type="datetimeFigureOut">
              <a:rPr lang="en-US" smtClean="0"/>
              <a:t>5/2/2025</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0ED3DAA6-9C51-40B3-825D-7AEBF5BA425E}" type="slidenum">
              <a:rPr lang="en-US" smtClean="0"/>
              <a:t>‹#›</a:t>
            </a:fld>
            <a:endParaRPr lang="en-US"/>
          </a:p>
        </p:txBody>
      </p:sp>
    </p:spTree>
    <p:extLst>
      <p:ext uri="{BB962C8B-B14F-4D97-AF65-F5344CB8AC3E}">
        <p14:creationId xmlns:p14="http://schemas.microsoft.com/office/powerpoint/2010/main" val="21185343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C4145-9B76-79DD-8104-FB44F1533FC3}"/>
              </a:ext>
            </a:extLst>
          </p:cNvPr>
          <p:cNvSpPr>
            <a:spLocks noGrp="1"/>
          </p:cNvSpPr>
          <p:nvPr>
            <p:ph type="ctrTitle"/>
          </p:nvPr>
        </p:nvSpPr>
        <p:spPr/>
        <p:txBody>
          <a:bodyPr/>
          <a:lstStyle/>
          <a:p>
            <a:r>
              <a:rPr lang="en-US" dirty="0"/>
              <a:t>2 Corinthians 4:7–18 </a:t>
            </a:r>
          </a:p>
        </p:txBody>
      </p:sp>
      <p:sp>
        <p:nvSpPr>
          <p:cNvPr id="3" name="Subtitle 2">
            <a:extLst>
              <a:ext uri="{FF2B5EF4-FFF2-40B4-BE49-F238E27FC236}">
                <a16:creationId xmlns:a16="http://schemas.microsoft.com/office/drawing/2014/main" id="{BC5D986D-C275-2569-4D6A-89CEBAD75859}"/>
              </a:ext>
            </a:extLst>
          </p:cNvPr>
          <p:cNvSpPr>
            <a:spLocks noGrp="1"/>
          </p:cNvSpPr>
          <p:nvPr>
            <p:ph type="subTitle" idx="1"/>
          </p:nvPr>
        </p:nvSpPr>
        <p:spPr/>
        <p:txBody>
          <a:bodyPr/>
          <a:lstStyle/>
          <a:p>
            <a:r>
              <a:rPr lang="en-US" dirty="0"/>
              <a:t>God’s Treasure in Clay Pots </a:t>
            </a:r>
          </a:p>
        </p:txBody>
      </p:sp>
    </p:spTree>
    <p:extLst>
      <p:ext uri="{BB962C8B-B14F-4D97-AF65-F5344CB8AC3E}">
        <p14:creationId xmlns:p14="http://schemas.microsoft.com/office/powerpoint/2010/main" val="17494926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BA32B6-9630-8BEA-B28A-6420784F19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0F84B3-7E83-86B7-CA98-78033CE138E8}"/>
              </a:ext>
            </a:extLst>
          </p:cNvPr>
          <p:cNvSpPr>
            <a:spLocks noGrp="1"/>
          </p:cNvSpPr>
          <p:nvPr>
            <p:ph type="title"/>
          </p:nvPr>
        </p:nvSpPr>
        <p:spPr/>
        <p:txBody>
          <a:bodyPr>
            <a:normAutofit fontScale="90000"/>
          </a:bodyPr>
          <a:lstStyle/>
          <a:p>
            <a:r>
              <a:rPr lang="en-US" dirty="0"/>
              <a:t>3. Clay Pots Carry the </a:t>
            </a:r>
            <a:r>
              <a:rPr lang="en-US" u="sng" dirty="0"/>
              <a:t>Death</a:t>
            </a:r>
            <a:r>
              <a:rPr lang="en-US" dirty="0"/>
              <a:t> and Life of Jesus to Others (vs. 10-12)</a:t>
            </a:r>
          </a:p>
        </p:txBody>
      </p:sp>
      <p:sp>
        <p:nvSpPr>
          <p:cNvPr id="3" name="Content Placeholder 2">
            <a:extLst>
              <a:ext uri="{FF2B5EF4-FFF2-40B4-BE49-F238E27FC236}">
                <a16:creationId xmlns:a16="http://schemas.microsoft.com/office/drawing/2014/main" id="{6EDF537C-F295-3FBC-145D-9B25F7F7E868}"/>
              </a:ext>
            </a:extLst>
          </p:cNvPr>
          <p:cNvSpPr>
            <a:spLocks noGrp="1"/>
          </p:cNvSpPr>
          <p:nvPr>
            <p:ph idx="1"/>
          </p:nvPr>
        </p:nvSpPr>
        <p:spPr/>
        <p:txBody>
          <a:bodyPr>
            <a:normAutofit fontScale="92500"/>
          </a:bodyPr>
          <a:lstStyle/>
          <a:p>
            <a:pPr marL="0" indent="0">
              <a:buNone/>
            </a:pPr>
            <a:r>
              <a:rPr lang="en-US" dirty="0"/>
              <a:t>“The outside struggle of “Paul’s thorn” was used by God to remove the “inside evil” of conceit (pride) in Paul’s heart.  God was working on Paul’s pride so he gave him a thorn.” </a:t>
            </a:r>
          </a:p>
          <a:p>
            <a:pPr marL="0" indent="0">
              <a:buNone/>
            </a:pPr>
            <a:r>
              <a:rPr lang="en-US" dirty="0"/>
              <a:t>Paul Miller </a:t>
            </a:r>
          </a:p>
          <a:p>
            <a:pPr marL="0" indent="0">
              <a:buNone/>
            </a:pPr>
            <a:endParaRPr lang="en-US" dirty="0"/>
          </a:p>
          <a:p>
            <a:pPr marL="0" indent="0">
              <a:buNone/>
            </a:pPr>
            <a:r>
              <a:rPr lang="en-US" dirty="0"/>
              <a:t>Death comes first and then there is life. </a:t>
            </a:r>
          </a:p>
          <a:p>
            <a:pPr marL="0" indent="0">
              <a:buNone/>
            </a:pPr>
            <a:endParaRPr lang="en-US" dirty="0"/>
          </a:p>
          <a:p>
            <a:pPr marL="0" indent="0">
              <a:buNone/>
            </a:pPr>
            <a:r>
              <a:rPr lang="en-US" dirty="0"/>
              <a:t>What brings resurrection life? What makes the J curve go up? (Miller) </a:t>
            </a:r>
          </a:p>
          <a:p>
            <a:pPr marL="0" indent="0">
              <a:buNone/>
            </a:pPr>
            <a:r>
              <a:rPr lang="en-US" dirty="0"/>
              <a:t>(4:11-15)</a:t>
            </a:r>
          </a:p>
        </p:txBody>
      </p:sp>
    </p:spTree>
    <p:extLst>
      <p:ext uri="{BB962C8B-B14F-4D97-AF65-F5344CB8AC3E}">
        <p14:creationId xmlns:p14="http://schemas.microsoft.com/office/powerpoint/2010/main" val="395449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E0491-263D-9CD4-87B9-E6195F7043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E3F85A-B198-E1B1-2E84-7A3F5A493556}"/>
              </a:ext>
            </a:extLst>
          </p:cNvPr>
          <p:cNvSpPr>
            <a:spLocks noGrp="1"/>
          </p:cNvSpPr>
          <p:nvPr>
            <p:ph type="title"/>
          </p:nvPr>
        </p:nvSpPr>
        <p:spPr/>
        <p:txBody>
          <a:bodyPr>
            <a:normAutofit fontScale="90000"/>
          </a:bodyPr>
          <a:lstStyle/>
          <a:p>
            <a:r>
              <a:rPr lang="en-US" dirty="0"/>
              <a:t>3. Clay Pots Carry the Death and </a:t>
            </a:r>
            <a:r>
              <a:rPr lang="en-US" u="sng" dirty="0"/>
              <a:t>Life</a:t>
            </a:r>
            <a:r>
              <a:rPr lang="en-US" dirty="0"/>
              <a:t> of Jesus to Others (vs. 10-12)</a:t>
            </a:r>
          </a:p>
        </p:txBody>
      </p:sp>
      <p:sp>
        <p:nvSpPr>
          <p:cNvPr id="3" name="Content Placeholder 2">
            <a:extLst>
              <a:ext uri="{FF2B5EF4-FFF2-40B4-BE49-F238E27FC236}">
                <a16:creationId xmlns:a16="http://schemas.microsoft.com/office/drawing/2014/main" id="{1E1DD74B-FF4E-E517-0996-155CD226576E}"/>
              </a:ext>
            </a:extLst>
          </p:cNvPr>
          <p:cNvSpPr>
            <a:spLocks noGrp="1"/>
          </p:cNvSpPr>
          <p:nvPr>
            <p:ph idx="1"/>
          </p:nvPr>
        </p:nvSpPr>
        <p:spPr/>
        <p:txBody>
          <a:bodyPr>
            <a:normAutofit fontScale="85000" lnSpcReduction="20000"/>
          </a:bodyPr>
          <a:lstStyle/>
          <a:p>
            <a:pPr marL="0" indent="0">
              <a:buNone/>
            </a:pPr>
            <a:r>
              <a:rPr lang="en-US" dirty="0"/>
              <a:t>What are the signs of the Spirit’s life-giving power? </a:t>
            </a:r>
          </a:p>
          <a:p>
            <a:r>
              <a:rPr lang="en-US" dirty="0"/>
              <a:t>Humility, brokenness, and repentance, mercy, forgiveness and Christ-like love.  </a:t>
            </a:r>
          </a:p>
          <a:p>
            <a:r>
              <a:rPr lang="en-US" dirty="0"/>
              <a:t>Love, joy, patience, kindness, goodness, faithfulness, gentleness and self-control.   </a:t>
            </a:r>
          </a:p>
          <a:p>
            <a:r>
              <a:rPr lang="en-US" dirty="0"/>
              <a:t>Anything that results in making us less and Jesus more.  </a:t>
            </a:r>
          </a:p>
          <a:p>
            <a:pPr marL="0" indent="0">
              <a:buNone/>
            </a:pPr>
            <a:r>
              <a:rPr lang="en-US" dirty="0"/>
              <a:t>God brings life out of death. </a:t>
            </a:r>
          </a:p>
          <a:p>
            <a:r>
              <a:rPr lang="en-US" dirty="0"/>
              <a:t>Have you been willing to accept the life of weakness and humility so that his power might be seen you? </a:t>
            </a:r>
          </a:p>
          <a:p>
            <a:r>
              <a:rPr lang="en-US" dirty="0"/>
              <a:t>Have you embraced weakness and humility as a way of life? </a:t>
            </a:r>
          </a:p>
          <a:p>
            <a:r>
              <a:rPr lang="en-US" dirty="0"/>
              <a:t>Are you content with being weak so that Christ might be seen as strong in you</a:t>
            </a:r>
            <a:r>
              <a:rPr lang="en-US"/>
              <a:t>?  </a:t>
            </a:r>
            <a:endParaRPr lang="en-US" dirty="0"/>
          </a:p>
        </p:txBody>
      </p:sp>
    </p:spTree>
    <p:extLst>
      <p:ext uri="{BB962C8B-B14F-4D97-AF65-F5344CB8AC3E}">
        <p14:creationId xmlns:p14="http://schemas.microsoft.com/office/powerpoint/2010/main" val="2878245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2E93D-9866-AD4E-F426-8CCC9AE5D14C}"/>
              </a:ext>
            </a:extLst>
          </p:cNvPr>
          <p:cNvSpPr>
            <a:spLocks noGrp="1"/>
          </p:cNvSpPr>
          <p:nvPr>
            <p:ph type="title"/>
          </p:nvPr>
        </p:nvSpPr>
        <p:spPr/>
        <p:txBody>
          <a:bodyPr/>
          <a:lstStyle/>
          <a:p>
            <a:r>
              <a:rPr lang="en-US" dirty="0"/>
              <a:t>1. Clay Pots Hold God’s Treasure  (v.7) </a:t>
            </a:r>
          </a:p>
        </p:txBody>
      </p:sp>
      <p:sp>
        <p:nvSpPr>
          <p:cNvPr id="3" name="Content Placeholder 2">
            <a:extLst>
              <a:ext uri="{FF2B5EF4-FFF2-40B4-BE49-F238E27FC236}">
                <a16:creationId xmlns:a16="http://schemas.microsoft.com/office/drawing/2014/main" id="{5D9B5AA6-398B-2AA5-72F7-D88ABAA7E209}"/>
              </a:ext>
            </a:extLst>
          </p:cNvPr>
          <p:cNvSpPr>
            <a:spLocks noGrp="1"/>
          </p:cNvSpPr>
          <p:nvPr>
            <p:ph idx="1"/>
          </p:nvPr>
        </p:nvSpPr>
        <p:spPr/>
        <p:txBody>
          <a:bodyPr/>
          <a:lstStyle/>
          <a:p>
            <a:pPr marL="0" indent="0">
              <a:buNone/>
            </a:pPr>
            <a:r>
              <a:rPr lang="en-US" dirty="0"/>
              <a:t>What is the treasure? </a:t>
            </a:r>
          </a:p>
          <a:p>
            <a:r>
              <a:rPr lang="en-US" dirty="0"/>
              <a:t>The Spirit (3:3) </a:t>
            </a:r>
          </a:p>
          <a:p>
            <a:r>
              <a:rPr lang="en-US" dirty="0"/>
              <a:t>Sufficiency in Christ (3:5) </a:t>
            </a:r>
          </a:p>
          <a:p>
            <a:r>
              <a:rPr lang="en-US" dirty="0"/>
              <a:t>Life of Christ (3:6) </a:t>
            </a:r>
          </a:p>
          <a:p>
            <a:r>
              <a:rPr lang="en-US" dirty="0"/>
              <a:t>Righteousness of Christ (3:9)</a:t>
            </a:r>
          </a:p>
          <a:p>
            <a:r>
              <a:rPr lang="en-US" dirty="0"/>
              <a:t>Freedom (3:17)</a:t>
            </a:r>
          </a:p>
          <a:p>
            <a:r>
              <a:rPr lang="en-US" dirty="0"/>
              <a:t>Transformation (3:18) </a:t>
            </a:r>
          </a:p>
          <a:p>
            <a:r>
              <a:rPr lang="en-US" dirty="0"/>
              <a:t>Light of the knowledge of Christ (4:6)</a:t>
            </a:r>
          </a:p>
          <a:p>
            <a:endParaRPr lang="en-US" dirty="0"/>
          </a:p>
        </p:txBody>
      </p:sp>
    </p:spTree>
    <p:extLst>
      <p:ext uri="{BB962C8B-B14F-4D97-AF65-F5344CB8AC3E}">
        <p14:creationId xmlns:p14="http://schemas.microsoft.com/office/powerpoint/2010/main" val="20318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6A1828-DE66-7791-98C6-5016CCB5B9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CAE457-B0DF-2282-7EAB-04FCFC415C34}"/>
              </a:ext>
            </a:extLst>
          </p:cNvPr>
          <p:cNvSpPr>
            <a:spLocks noGrp="1"/>
          </p:cNvSpPr>
          <p:nvPr>
            <p:ph type="title"/>
          </p:nvPr>
        </p:nvSpPr>
        <p:spPr/>
        <p:txBody>
          <a:bodyPr/>
          <a:lstStyle/>
          <a:p>
            <a:r>
              <a:rPr lang="en-US" dirty="0"/>
              <a:t>1. Clay Pots Hold God’s Treasure  (v.7) </a:t>
            </a:r>
          </a:p>
        </p:txBody>
      </p:sp>
      <p:sp>
        <p:nvSpPr>
          <p:cNvPr id="3" name="Content Placeholder 2">
            <a:extLst>
              <a:ext uri="{FF2B5EF4-FFF2-40B4-BE49-F238E27FC236}">
                <a16:creationId xmlns:a16="http://schemas.microsoft.com/office/drawing/2014/main" id="{4F07E2D3-C44A-8C8B-93E1-BF048EBF4407}"/>
              </a:ext>
            </a:extLst>
          </p:cNvPr>
          <p:cNvSpPr>
            <a:spLocks noGrp="1"/>
          </p:cNvSpPr>
          <p:nvPr>
            <p:ph idx="1"/>
          </p:nvPr>
        </p:nvSpPr>
        <p:spPr/>
        <p:txBody>
          <a:bodyPr/>
          <a:lstStyle/>
          <a:p>
            <a:pPr marL="0" indent="0">
              <a:buNone/>
            </a:pPr>
            <a:r>
              <a:rPr lang="en-US" dirty="0"/>
              <a:t>What is a clay pot?</a:t>
            </a:r>
          </a:p>
          <a:p>
            <a:pPr marL="0" indent="0">
              <a:buNone/>
            </a:pPr>
            <a:endParaRPr lang="en-US" dirty="0"/>
          </a:p>
          <a:p>
            <a:r>
              <a:rPr lang="en-US" dirty="0"/>
              <a:t>The jar of clay or clay pot was used to carry or hold water or oil. </a:t>
            </a:r>
          </a:p>
          <a:p>
            <a:r>
              <a:rPr lang="en-US" dirty="0"/>
              <a:t>The pot was used to stored family belongings. </a:t>
            </a:r>
          </a:p>
          <a:p>
            <a:pPr marL="0" indent="0">
              <a:buNone/>
            </a:pPr>
            <a:endParaRPr lang="en-US" dirty="0"/>
          </a:p>
          <a:p>
            <a:pPr marL="0" indent="0">
              <a:buNone/>
            </a:pPr>
            <a:r>
              <a:rPr lang="en-US" dirty="0"/>
              <a:t>We are God’s clay to demonstrate to the world that the surpassing power of his treasure within belongs to God. </a:t>
            </a:r>
          </a:p>
        </p:txBody>
      </p:sp>
    </p:spTree>
    <p:extLst>
      <p:ext uri="{BB962C8B-B14F-4D97-AF65-F5344CB8AC3E}">
        <p14:creationId xmlns:p14="http://schemas.microsoft.com/office/powerpoint/2010/main" val="3860908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3856C-FE45-01FF-6564-108F2A2197F4}"/>
              </a:ext>
            </a:extLst>
          </p:cNvPr>
          <p:cNvSpPr>
            <a:spLocks noGrp="1"/>
          </p:cNvSpPr>
          <p:nvPr>
            <p:ph type="title"/>
          </p:nvPr>
        </p:nvSpPr>
        <p:spPr/>
        <p:txBody>
          <a:bodyPr>
            <a:normAutofit fontScale="90000"/>
          </a:bodyPr>
          <a:lstStyle/>
          <a:p>
            <a:r>
              <a:rPr lang="en-US" dirty="0"/>
              <a:t>2. Clay Pots Often Get Nicked, Scarred and Beaten Up (v.8-9)</a:t>
            </a:r>
          </a:p>
        </p:txBody>
      </p:sp>
      <p:sp>
        <p:nvSpPr>
          <p:cNvPr id="3" name="Content Placeholder 2">
            <a:extLst>
              <a:ext uri="{FF2B5EF4-FFF2-40B4-BE49-F238E27FC236}">
                <a16:creationId xmlns:a16="http://schemas.microsoft.com/office/drawing/2014/main" id="{CB7F6DEE-1EAE-379C-0592-61724F8E754D}"/>
              </a:ext>
            </a:extLst>
          </p:cNvPr>
          <p:cNvSpPr>
            <a:spLocks noGrp="1"/>
          </p:cNvSpPr>
          <p:nvPr>
            <p:ph idx="1"/>
          </p:nvPr>
        </p:nvSpPr>
        <p:spPr/>
        <p:txBody>
          <a:bodyPr/>
          <a:lstStyle/>
          <a:p>
            <a:pPr marL="0" indent="0">
              <a:buNone/>
            </a:pPr>
            <a:r>
              <a:rPr lang="en-US" dirty="0"/>
              <a:t>a. Afflicted – pressed together </a:t>
            </a:r>
          </a:p>
          <a:p>
            <a:pPr marL="0" indent="0">
              <a:buNone/>
            </a:pPr>
            <a:r>
              <a:rPr lang="en-US" dirty="0"/>
              <a:t>b. Perplexed – uncertainty of what is next</a:t>
            </a:r>
          </a:p>
          <a:p>
            <a:pPr marL="0" indent="0">
              <a:buNone/>
            </a:pPr>
            <a:r>
              <a:rPr lang="en-US" dirty="0"/>
              <a:t>c. Persecuted – someone hunting you down  </a:t>
            </a:r>
          </a:p>
          <a:p>
            <a:pPr marL="0" indent="0">
              <a:buNone/>
            </a:pPr>
            <a:r>
              <a:rPr lang="en-US" dirty="0"/>
              <a:t>d. Struck down – knocked down </a:t>
            </a:r>
          </a:p>
          <a:p>
            <a:pPr marL="0" indent="0">
              <a:buNone/>
            </a:pPr>
            <a:endParaRPr lang="en-US" dirty="0"/>
          </a:p>
        </p:txBody>
      </p:sp>
    </p:spTree>
    <p:extLst>
      <p:ext uri="{BB962C8B-B14F-4D97-AF65-F5344CB8AC3E}">
        <p14:creationId xmlns:p14="http://schemas.microsoft.com/office/powerpoint/2010/main" val="3999143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AE780-26B0-A79A-9FFC-EE404231B9A1}"/>
              </a:ext>
            </a:extLst>
          </p:cNvPr>
          <p:cNvSpPr>
            <a:spLocks noGrp="1"/>
          </p:cNvSpPr>
          <p:nvPr>
            <p:ph type="title"/>
          </p:nvPr>
        </p:nvSpPr>
        <p:spPr/>
        <p:txBody>
          <a:bodyPr>
            <a:normAutofit fontScale="90000"/>
          </a:bodyPr>
          <a:lstStyle/>
          <a:p>
            <a:r>
              <a:rPr lang="en-US" dirty="0"/>
              <a:t>3. Clay Pots Carry the Death and Life of Jesus to Others (vs. 10-12)</a:t>
            </a:r>
          </a:p>
        </p:txBody>
      </p:sp>
      <p:sp>
        <p:nvSpPr>
          <p:cNvPr id="3" name="Content Placeholder 2">
            <a:extLst>
              <a:ext uri="{FF2B5EF4-FFF2-40B4-BE49-F238E27FC236}">
                <a16:creationId xmlns:a16="http://schemas.microsoft.com/office/drawing/2014/main" id="{075AF2AD-DDED-EA41-98BB-625C90D171AA}"/>
              </a:ext>
            </a:extLst>
          </p:cNvPr>
          <p:cNvSpPr>
            <a:spLocks noGrp="1"/>
          </p:cNvSpPr>
          <p:nvPr>
            <p:ph idx="1"/>
          </p:nvPr>
        </p:nvSpPr>
        <p:spPr/>
        <p:txBody>
          <a:bodyPr>
            <a:normAutofit fontScale="92500" lnSpcReduction="10000"/>
          </a:bodyPr>
          <a:lstStyle/>
          <a:p>
            <a:r>
              <a:rPr lang="en-US" dirty="0"/>
              <a:t>The principle of death to life is the experience of a believer.</a:t>
            </a:r>
          </a:p>
          <a:p>
            <a:pPr marL="0" indent="0">
              <a:buNone/>
            </a:pPr>
            <a:r>
              <a:rPr lang="en-US" dirty="0"/>
              <a:t>Mark 8:34</a:t>
            </a:r>
          </a:p>
          <a:p>
            <a:pPr marL="0" indent="0">
              <a:buNone/>
            </a:pPr>
            <a:r>
              <a:rPr lang="en-US" dirty="0"/>
              <a:t>And calling the crowd to him with his disciples, he said to them, “If anyone would come after me, let him deny himself and take up his cross and follow me.”</a:t>
            </a:r>
          </a:p>
          <a:p>
            <a:pPr marL="0" indent="0">
              <a:buNone/>
            </a:pPr>
            <a:endParaRPr lang="en-US" dirty="0"/>
          </a:p>
          <a:p>
            <a:pPr marL="0" indent="0">
              <a:buNone/>
            </a:pPr>
            <a:r>
              <a:rPr lang="en-US" dirty="0"/>
              <a:t>John 12:24–26</a:t>
            </a:r>
          </a:p>
          <a:p>
            <a:pPr marL="0" indent="0">
              <a:buNone/>
            </a:pPr>
            <a:r>
              <a:rPr lang="en-US" dirty="0"/>
              <a:t>Truly, truly, I say to you, unless a grain of wheat falls into the earth and dies, it remains alone; but if it dies, it bears much fruit. Whoever loves his life loses it, and whoever hates his life in this world will keep it for eternal life. </a:t>
            </a:r>
          </a:p>
        </p:txBody>
      </p:sp>
    </p:spTree>
    <p:extLst>
      <p:ext uri="{BB962C8B-B14F-4D97-AF65-F5344CB8AC3E}">
        <p14:creationId xmlns:p14="http://schemas.microsoft.com/office/powerpoint/2010/main" val="4259972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F90D7-6FAB-0203-4FFE-C049D40076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58C21A-9DAA-4F0A-6373-38EB306C17E3}"/>
              </a:ext>
            </a:extLst>
          </p:cNvPr>
          <p:cNvSpPr>
            <a:spLocks noGrp="1"/>
          </p:cNvSpPr>
          <p:nvPr>
            <p:ph type="title"/>
          </p:nvPr>
        </p:nvSpPr>
        <p:spPr/>
        <p:txBody>
          <a:bodyPr>
            <a:normAutofit fontScale="90000"/>
          </a:bodyPr>
          <a:lstStyle/>
          <a:p>
            <a:r>
              <a:rPr lang="en-US" dirty="0"/>
              <a:t>3. Clay Pots Carry the Death and Life of Jesus to Others (vs. 10-12)</a:t>
            </a:r>
          </a:p>
        </p:txBody>
      </p:sp>
      <p:sp>
        <p:nvSpPr>
          <p:cNvPr id="3" name="Content Placeholder 2">
            <a:extLst>
              <a:ext uri="{FF2B5EF4-FFF2-40B4-BE49-F238E27FC236}">
                <a16:creationId xmlns:a16="http://schemas.microsoft.com/office/drawing/2014/main" id="{87D58160-4628-9B23-6FB1-8CED66E44351}"/>
              </a:ext>
            </a:extLst>
          </p:cNvPr>
          <p:cNvSpPr>
            <a:spLocks noGrp="1"/>
          </p:cNvSpPr>
          <p:nvPr>
            <p:ph idx="1"/>
          </p:nvPr>
        </p:nvSpPr>
        <p:spPr/>
        <p:txBody>
          <a:bodyPr>
            <a:normAutofit/>
          </a:bodyPr>
          <a:lstStyle/>
          <a:p>
            <a:pPr marL="0" indent="0">
              <a:buNone/>
            </a:pPr>
            <a:r>
              <a:rPr lang="en-US" dirty="0"/>
              <a:t>Galatians 2:20</a:t>
            </a:r>
          </a:p>
          <a:p>
            <a:pPr marL="0" indent="0">
              <a:buNone/>
            </a:pPr>
            <a:r>
              <a:rPr lang="en-US" dirty="0"/>
              <a:t>I have been crucified with Christ. It is no longer I who live, but Christ who lives in me. And the life I now live in the flesh I live by faith in the Son of God, who loved me and gave himself for me. </a:t>
            </a:r>
          </a:p>
          <a:p>
            <a:pPr marL="0" indent="0">
              <a:buNone/>
            </a:pPr>
            <a:endParaRPr lang="en-US" dirty="0"/>
          </a:p>
          <a:p>
            <a:pPr marL="0" indent="0">
              <a:buNone/>
            </a:pPr>
            <a:r>
              <a:rPr lang="en-US" dirty="0"/>
              <a:t>2 Corinthians 5:15</a:t>
            </a:r>
          </a:p>
          <a:p>
            <a:pPr marL="0" indent="0">
              <a:buNone/>
            </a:pPr>
            <a:r>
              <a:rPr lang="en-US" dirty="0"/>
              <a:t>and he died for all, that those who live might no longer live for themselves but for him who for their sake died and was raised. </a:t>
            </a:r>
          </a:p>
          <a:p>
            <a:pPr marL="0" indent="0">
              <a:buNone/>
            </a:pPr>
            <a:endParaRPr lang="en-US" dirty="0"/>
          </a:p>
        </p:txBody>
      </p:sp>
    </p:spTree>
    <p:extLst>
      <p:ext uri="{BB962C8B-B14F-4D97-AF65-F5344CB8AC3E}">
        <p14:creationId xmlns:p14="http://schemas.microsoft.com/office/powerpoint/2010/main" val="3308268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F176C4-2FED-8EA2-7261-A4DB726AD9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1EB163-AB0D-F904-F3C3-0877F5D922F3}"/>
              </a:ext>
            </a:extLst>
          </p:cNvPr>
          <p:cNvSpPr>
            <a:spLocks noGrp="1"/>
          </p:cNvSpPr>
          <p:nvPr>
            <p:ph type="title"/>
          </p:nvPr>
        </p:nvSpPr>
        <p:spPr/>
        <p:txBody>
          <a:bodyPr>
            <a:normAutofit fontScale="90000"/>
          </a:bodyPr>
          <a:lstStyle/>
          <a:p>
            <a:r>
              <a:rPr lang="en-US" dirty="0"/>
              <a:t>3. Clay Pots Carry the Death and Life of Jesus to Others (vs. 10-12)</a:t>
            </a:r>
          </a:p>
        </p:txBody>
      </p:sp>
      <p:sp>
        <p:nvSpPr>
          <p:cNvPr id="3" name="Content Placeholder 2">
            <a:extLst>
              <a:ext uri="{FF2B5EF4-FFF2-40B4-BE49-F238E27FC236}">
                <a16:creationId xmlns:a16="http://schemas.microsoft.com/office/drawing/2014/main" id="{C95B9F98-F9A5-3CF6-4A66-5D13A764F75B}"/>
              </a:ext>
            </a:extLst>
          </p:cNvPr>
          <p:cNvSpPr>
            <a:spLocks noGrp="1"/>
          </p:cNvSpPr>
          <p:nvPr>
            <p:ph idx="1"/>
          </p:nvPr>
        </p:nvSpPr>
        <p:spPr/>
        <p:txBody>
          <a:bodyPr>
            <a:normAutofit/>
          </a:bodyPr>
          <a:lstStyle/>
          <a:p>
            <a:pPr marL="0" indent="0">
              <a:buNone/>
            </a:pPr>
            <a:r>
              <a:rPr lang="en-US" dirty="0"/>
              <a:t>Romans 6:3–4</a:t>
            </a:r>
          </a:p>
          <a:p>
            <a:pPr marL="0" indent="0">
              <a:buNone/>
            </a:pPr>
            <a:r>
              <a:rPr lang="en-US" dirty="0"/>
              <a:t>Do you not know that all of us who have been baptized into Christ Jesus were baptized into his death? We were buried therefore with him by baptism into death, in order that, just as Christ was raised from the dead by the glory of the Father, we too might walk in newness of life. </a:t>
            </a:r>
          </a:p>
        </p:txBody>
      </p:sp>
    </p:spTree>
    <p:extLst>
      <p:ext uri="{BB962C8B-B14F-4D97-AF65-F5344CB8AC3E}">
        <p14:creationId xmlns:p14="http://schemas.microsoft.com/office/powerpoint/2010/main" val="275566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4DDB9-2251-E207-224A-8443FF7977F6}"/>
              </a:ext>
            </a:extLst>
          </p:cNvPr>
          <p:cNvSpPr>
            <a:spLocks noGrp="1"/>
          </p:cNvSpPr>
          <p:nvPr>
            <p:ph type="title"/>
          </p:nvPr>
        </p:nvSpPr>
        <p:spPr>
          <a:xfrm>
            <a:off x="628650" y="273844"/>
            <a:ext cx="4932178" cy="1629384"/>
          </a:xfrm>
        </p:spPr>
        <p:txBody>
          <a:bodyPr>
            <a:normAutofit/>
          </a:bodyPr>
          <a:lstStyle/>
          <a:p>
            <a:r>
              <a:rPr lang="en-US" dirty="0"/>
              <a:t>The truth of death to life is the way we make progress in the Christian life. </a:t>
            </a:r>
          </a:p>
        </p:txBody>
      </p:sp>
      <p:pic>
        <p:nvPicPr>
          <p:cNvPr id="5" name="Content Placeholder 4" descr="An orange background with white arrows and black text&#10;&#10;AI-generated content may be incorrect.">
            <a:extLst>
              <a:ext uri="{FF2B5EF4-FFF2-40B4-BE49-F238E27FC236}">
                <a16:creationId xmlns:a16="http://schemas.microsoft.com/office/drawing/2014/main" id="{B16E42B5-23C5-58F9-8927-CE6567EAEEC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55667" y="273844"/>
            <a:ext cx="3113530" cy="4670296"/>
          </a:xfrm>
        </p:spPr>
      </p:pic>
      <p:sp>
        <p:nvSpPr>
          <p:cNvPr id="6" name="TextBox 5">
            <a:extLst>
              <a:ext uri="{FF2B5EF4-FFF2-40B4-BE49-F238E27FC236}">
                <a16:creationId xmlns:a16="http://schemas.microsoft.com/office/drawing/2014/main" id="{D13B4A8A-BB1B-818C-0F55-65710A3F5A87}"/>
              </a:ext>
            </a:extLst>
          </p:cNvPr>
          <p:cNvSpPr txBox="1"/>
          <p:nvPr/>
        </p:nvSpPr>
        <p:spPr>
          <a:xfrm>
            <a:off x="744279" y="2285999"/>
            <a:ext cx="3434316" cy="923330"/>
          </a:xfrm>
          <a:prstGeom prst="rect">
            <a:avLst/>
          </a:prstGeom>
          <a:noFill/>
        </p:spPr>
        <p:txBody>
          <a:bodyPr wrap="square" rtlCol="0">
            <a:spAutoFit/>
          </a:bodyPr>
          <a:lstStyle/>
          <a:p>
            <a:r>
              <a:rPr lang="en-US" dirty="0"/>
              <a:t>Paul Miller’s book the J Curve.</a:t>
            </a:r>
          </a:p>
          <a:p>
            <a:r>
              <a:rPr lang="en-US" dirty="0"/>
              <a:t>“Dying and Rising with Jesus in Everyday Life” </a:t>
            </a:r>
          </a:p>
        </p:txBody>
      </p:sp>
    </p:spTree>
    <p:extLst>
      <p:ext uri="{BB962C8B-B14F-4D97-AF65-F5344CB8AC3E}">
        <p14:creationId xmlns:p14="http://schemas.microsoft.com/office/powerpoint/2010/main" val="3294224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A5F2E-3251-BD41-1863-0300F6A0FB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72BA75-C0AA-5240-FFEE-48FB164F5B08}"/>
              </a:ext>
            </a:extLst>
          </p:cNvPr>
          <p:cNvSpPr>
            <a:spLocks noGrp="1"/>
          </p:cNvSpPr>
          <p:nvPr>
            <p:ph type="title"/>
          </p:nvPr>
        </p:nvSpPr>
        <p:spPr/>
        <p:txBody>
          <a:bodyPr>
            <a:normAutofit fontScale="90000"/>
          </a:bodyPr>
          <a:lstStyle/>
          <a:p>
            <a:r>
              <a:rPr lang="en-US" dirty="0"/>
              <a:t>3. Clay Pots Carry the </a:t>
            </a:r>
            <a:r>
              <a:rPr lang="en-US" u="sng" dirty="0"/>
              <a:t>Death</a:t>
            </a:r>
            <a:r>
              <a:rPr lang="en-US" dirty="0"/>
              <a:t> and Life of Jesus to Others (vs. 10-12)</a:t>
            </a:r>
          </a:p>
        </p:txBody>
      </p:sp>
      <p:sp>
        <p:nvSpPr>
          <p:cNvPr id="3" name="Content Placeholder 2">
            <a:extLst>
              <a:ext uri="{FF2B5EF4-FFF2-40B4-BE49-F238E27FC236}">
                <a16:creationId xmlns:a16="http://schemas.microsoft.com/office/drawing/2014/main" id="{92F3D7D7-237D-C009-B441-8E04473DA5C9}"/>
              </a:ext>
            </a:extLst>
          </p:cNvPr>
          <p:cNvSpPr>
            <a:spLocks noGrp="1"/>
          </p:cNvSpPr>
          <p:nvPr>
            <p:ph idx="1"/>
          </p:nvPr>
        </p:nvSpPr>
        <p:spPr/>
        <p:txBody>
          <a:bodyPr>
            <a:normAutofit/>
          </a:bodyPr>
          <a:lstStyle/>
          <a:p>
            <a:r>
              <a:rPr lang="en-US" dirty="0"/>
              <a:t>We have daily opportunities to die to self and live for Christ.  </a:t>
            </a:r>
          </a:p>
          <a:p>
            <a:r>
              <a:rPr lang="en-US" dirty="0"/>
              <a:t>We make progress in the Christian life when we walk in humility, dependance and trust, proving that God himself is our greatest satisfaction. </a:t>
            </a:r>
          </a:p>
          <a:p>
            <a:r>
              <a:rPr lang="en-US" dirty="0"/>
              <a:t>The pattern of humility, dependance and trust is a downward path. </a:t>
            </a:r>
          </a:p>
          <a:p>
            <a:r>
              <a:rPr lang="en-US" dirty="0"/>
              <a:t>The J Curve starts with death. </a:t>
            </a:r>
          </a:p>
        </p:txBody>
      </p:sp>
    </p:spTree>
    <p:extLst>
      <p:ext uri="{BB962C8B-B14F-4D97-AF65-F5344CB8AC3E}">
        <p14:creationId xmlns:p14="http://schemas.microsoft.com/office/powerpoint/2010/main" val="5715427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145</TotalTime>
  <Words>813</Words>
  <Application>Microsoft Office PowerPoint</Application>
  <PresentationFormat>On-screen Show (16:9)</PresentationFormat>
  <Paragraphs>64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Aptos</vt:lpstr>
      <vt:lpstr>Aptos Display</vt:lpstr>
      <vt:lpstr>Arial</vt:lpstr>
      <vt:lpstr>Office Theme</vt:lpstr>
      <vt:lpstr>2 Corinthians 4:7–18 </vt:lpstr>
      <vt:lpstr>1. Clay Pots Hold God’s Treasure  (v.7) </vt:lpstr>
      <vt:lpstr>1. Clay Pots Hold God’s Treasure  (v.7) </vt:lpstr>
      <vt:lpstr>2. Clay Pots Often Get Nicked, Scarred and Beaten Up (v.8-9)</vt:lpstr>
      <vt:lpstr>3. Clay Pots Carry the Death and Life of Jesus to Others (vs. 10-12)</vt:lpstr>
      <vt:lpstr>3. Clay Pots Carry the Death and Life of Jesus to Others (vs. 10-12)</vt:lpstr>
      <vt:lpstr>3. Clay Pots Carry the Death and Life of Jesus to Others (vs. 10-12)</vt:lpstr>
      <vt:lpstr>The truth of death to life is the way we make progress in the Christian life. </vt:lpstr>
      <vt:lpstr>3. Clay Pots Carry the Death and Life of Jesus to Others (vs. 10-12)</vt:lpstr>
      <vt:lpstr>3. Clay Pots Carry the Death and Life of Jesus to Others (vs. 10-12)</vt:lpstr>
      <vt:lpstr>3. Clay Pots Carry the Death and Life of Jesus to Others (vs. 10-12)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Dave Leffler</dc:creator>
  <cp:lastModifiedBy>Dave Leffler</cp:lastModifiedBy>
  <cp:revision>1</cp:revision>
  <dcterms:created xsi:type="dcterms:W3CDTF">2025-05-02T20:27:08Z</dcterms:created>
  <dcterms:modified xsi:type="dcterms:W3CDTF">2025-05-02T23:31:12Z</dcterms:modified>
</cp:coreProperties>
</file>