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92DB1-30D8-9C04-62B4-B1F8F7F76E8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32375A4-AEAD-EF7A-0BE7-AAF5FC3E3AE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10AFBE3-3CF8-F277-D9EB-8C681FE62AD9}"/>
              </a:ext>
            </a:extLst>
          </p:cNvPr>
          <p:cNvSpPr>
            <a:spLocks noGrp="1"/>
          </p:cNvSpPr>
          <p:nvPr>
            <p:ph type="dt" sz="half" idx="10"/>
          </p:nvPr>
        </p:nvSpPr>
        <p:spPr/>
        <p:txBody>
          <a:bodyPr/>
          <a:lstStyle/>
          <a:p>
            <a:fld id="{5EA5552D-A772-4057-AADC-642CA21A63DB}" type="datetimeFigureOut">
              <a:rPr lang="en-US" smtClean="0"/>
              <a:t>5/1/2025</a:t>
            </a:fld>
            <a:endParaRPr lang="en-US"/>
          </a:p>
        </p:txBody>
      </p:sp>
      <p:sp>
        <p:nvSpPr>
          <p:cNvPr id="5" name="Footer Placeholder 4">
            <a:extLst>
              <a:ext uri="{FF2B5EF4-FFF2-40B4-BE49-F238E27FC236}">
                <a16:creationId xmlns:a16="http://schemas.microsoft.com/office/drawing/2014/main" id="{4F621C6A-B068-7296-7E74-BA652C1FE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6E7D59-411B-814C-C83B-A220FE2FEA54}"/>
              </a:ext>
            </a:extLst>
          </p:cNvPr>
          <p:cNvSpPr>
            <a:spLocks noGrp="1"/>
          </p:cNvSpPr>
          <p:nvPr>
            <p:ph type="sldNum" sz="quarter" idx="12"/>
          </p:nvPr>
        </p:nvSpPr>
        <p:spPr/>
        <p:txBody>
          <a:bodyPr/>
          <a:lstStyle/>
          <a:p>
            <a:fld id="{03AED76C-20C0-4FB3-B035-5B918660F90F}" type="slidenum">
              <a:rPr lang="en-US" smtClean="0"/>
              <a:t>‹#›</a:t>
            </a:fld>
            <a:endParaRPr lang="en-US"/>
          </a:p>
        </p:txBody>
      </p:sp>
    </p:spTree>
    <p:extLst>
      <p:ext uri="{BB962C8B-B14F-4D97-AF65-F5344CB8AC3E}">
        <p14:creationId xmlns:p14="http://schemas.microsoft.com/office/powerpoint/2010/main" val="1258058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6C541-6DB3-A8A1-5210-ADB07A4BC60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98F1C08-85C8-669E-C24C-0DB9B241324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310C88-184A-BFF5-3374-47EA24EBEE16}"/>
              </a:ext>
            </a:extLst>
          </p:cNvPr>
          <p:cNvSpPr>
            <a:spLocks noGrp="1"/>
          </p:cNvSpPr>
          <p:nvPr>
            <p:ph type="dt" sz="half" idx="10"/>
          </p:nvPr>
        </p:nvSpPr>
        <p:spPr/>
        <p:txBody>
          <a:bodyPr/>
          <a:lstStyle/>
          <a:p>
            <a:fld id="{5EA5552D-A772-4057-AADC-642CA21A63DB}" type="datetimeFigureOut">
              <a:rPr lang="en-US" smtClean="0"/>
              <a:t>5/1/2025</a:t>
            </a:fld>
            <a:endParaRPr lang="en-US"/>
          </a:p>
        </p:txBody>
      </p:sp>
      <p:sp>
        <p:nvSpPr>
          <p:cNvPr id="5" name="Footer Placeholder 4">
            <a:extLst>
              <a:ext uri="{FF2B5EF4-FFF2-40B4-BE49-F238E27FC236}">
                <a16:creationId xmlns:a16="http://schemas.microsoft.com/office/drawing/2014/main" id="{0AC8FCC1-5E59-8A60-D7CE-10F175B85B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CCA2C7D-47C2-D91D-6BDE-FEC19BA8771C}"/>
              </a:ext>
            </a:extLst>
          </p:cNvPr>
          <p:cNvSpPr>
            <a:spLocks noGrp="1"/>
          </p:cNvSpPr>
          <p:nvPr>
            <p:ph type="sldNum" sz="quarter" idx="12"/>
          </p:nvPr>
        </p:nvSpPr>
        <p:spPr/>
        <p:txBody>
          <a:bodyPr/>
          <a:lstStyle/>
          <a:p>
            <a:fld id="{03AED76C-20C0-4FB3-B035-5B918660F90F}" type="slidenum">
              <a:rPr lang="en-US" smtClean="0"/>
              <a:t>‹#›</a:t>
            </a:fld>
            <a:endParaRPr lang="en-US"/>
          </a:p>
        </p:txBody>
      </p:sp>
    </p:spTree>
    <p:extLst>
      <p:ext uri="{BB962C8B-B14F-4D97-AF65-F5344CB8AC3E}">
        <p14:creationId xmlns:p14="http://schemas.microsoft.com/office/powerpoint/2010/main" val="8583853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504E1AD-1CD9-C268-B718-260CC64BA88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F408535-E07F-621D-31F1-79E65120205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2A87B5-D226-F197-D6D1-7267E7CB53FD}"/>
              </a:ext>
            </a:extLst>
          </p:cNvPr>
          <p:cNvSpPr>
            <a:spLocks noGrp="1"/>
          </p:cNvSpPr>
          <p:nvPr>
            <p:ph type="dt" sz="half" idx="10"/>
          </p:nvPr>
        </p:nvSpPr>
        <p:spPr/>
        <p:txBody>
          <a:bodyPr/>
          <a:lstStyle/>
          <a:p>
            <a:fld id="{5EA5552D-A772-4057-AADC-642CA21A63DB}" type="datetimeFigureOut">
              <a:rPr lang="en-US" smtClean="0"/>
              <a:t>5/1/2025</a:t>
            </a:fld>
            <a:endParaRPr lang="en-US"/>
          </a:p>
        </p:txBody>
      </p:sp>
      <p:sp>
        <p:nvSpPr>
          <p:cNvPr id="5" name="Footer Placeholder 4">
            <a:extLst>
              <a:ext uri="{FF2B5EF4-FFF2-40B4-BE49-F238E27FC236}">
                <a16:creationId xmlns:a16="http://schemas.microsoft.com/office/drawing/2014/main" id="{33E7E026-CEDA-F06D-A837-9CD2B07C27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C73983-1644-3CC7-7BE8-204AF6F03EB9}"/>
              </a:ext>
            </a:extLst>
          </p:cNvPr>
          <p:cNvSpPr>
            <a:spLocks noGrp="1"/>
          </p:cNvSpPr>
          <p:nvPr>
            <p:ph type="sldNum" sz="quarter" idx="12"/>
          </p:nvPr>
        </p:nvSpPr>
        <p:spPr/>
        <p:txBody>
          <a:bodyPr/>
          <a:lstStyle/>
          <a:p>
            <a:fld id="{03AED76C-20C0-4FB3-B035-5B918660F90F}" type="slidenum">
              <a:rPr lang="en-US" smtClean="0"/>
              <a:t>‹#›</a:t>
            </a:fld>
            <a:endParaRPr lang="en-US"/>
          </a:p>
        </p:txBody>
      </p:sp>
    </p:spTree>
    <p:extLst>
      <p:ext uri="{BB962C8B-B14F-4D97-AF65-F5344CB8AC3E}">
        <p14:creationId xmlns:p14="http://schemas.microsoft.com/office/powerpoint/2010/main" val="2807546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4834A-DB90-1181-F61F-BBB94D4CCAF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44806FE-59FE-1FBD-6FAF-8EDFE4461C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99619B-B130-BDF0-966C-94C891412E92}"/>
              </a:ext>
            </a:extLst>
          </p:cNvPr>
          <p:cNvSpPr>
            <a:spLocks noGrp="1"/>
          </p:cNvSpPr>
          <p:nvPr>
            <p:ph type="dt" sz="half" idx="10"/>
          </p:nvPr>
        </p:nvSpPr>
        <p:spPr/>
        <p:txBody>
          <a:bodyPr/>
          <a:lstStyle/>
          <a:p>
            <a:fld id="{5EA5552D-A772-4057-AADC-642CA21A63DB}" type="datetimeFigureOut">
              <a:rPr lang="en-US" smtClean="0"/>
              <a:t>5/1/2025</a:t>
            </a:fld>
            <a:endParaRPr lang="en-US"/>
          </a:p>
        </p:txBody>
      </p:sp>
      <p:sp>
        <p:nvSpPr>
          <p:cNvPr id="5" name="Footer Placeholder 4">
            <a:extLst>
              <a:ext uri="{FF2B5EF4-FFF2-40B4-BE49-F238E27FC236}">
                <a16:creationId xmlns:a16="http://schemas.microsoft.com/office/drawing/2014/main" id="{22527B2C-FDF0-E52E-4ED2-FDF7CA0725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CE4D84-8266-A7CE-5BEE-DB555D5548C0}"/>
              </a:ext>
            </a:extLst>
          </p:cNvPr>
          <p:cNvSpPr>
            <a:spLocks noGrp="1"/>
          </p:cNvSpPr>
          <p:nvPr>
            <p:ph type="sldNum" sz="quarter" idx="12"/>
          </p:nvPr>
        </p:nvSpPr>
        <p:spPr/>
        <p:txBody>
          <a:bodyPr/>
          <a:lstStyle/>
          <a:p>
            <a:fld id="{03AED76C-20C0-4FB3-B035-5B918660F90F}" type="slidenum">
              <a:rPr lang="en-US" smtClean="0"/>
              <a:t>‹#›</a:t>
            </a:fld>
            <a:endParaRPr lang="en-US"/>
          </a:p>
        </p:txBody>
      </p:sp>
    </p:spTree>
    <p:extLst>
      <p:ext uri="{BB962C8B-B14F-4D97-AF65-F5344CB8AC3E}">
        <p14:creationId xmlns:p14="http://schemas.microsoft.com/office/powerpoint/2010/main" val="627103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F3978-747E-A273-C04A-2ECD7B80382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0E2AC50-BECC-DD85-4FD7-415D20BAD6B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967AC1-AD3D-F132-A932-F90329714E82}"/>
              </a:ext>
            </a:extLst>
          </p:cNvPr>
          <p:cNvSpPr>
            <a:spLocks noGrp="1"/>
          </p:cNvSpPr>
          <p:nvPr>
            <p:ph type="dt" sz="half" idx="10"/>
          </p:nvPr>
        </p:nvSpPr>
        <p:spPr/>
        <p:txBody>
          <a:bodyPr/>
          <a:lstStyle/>
          <a:p>
            <a:fld id="{5EA5552D-A772-4057-AADC-642CA21A63DB}" type="datetimeFigureOut">
              <a:rPr lang="en-US" smtClean="0"/>
              <a:t>5/1/2025</a:t>
            </a:fld>
            <a:endParaRPr lang="en-US"/>
          </a:p>
        </p:txBody>
      </p:sp>
      <p:sp>
        <p:nvSpPr>
          <p:cNvPr id="5" name="Footer Placeholder 4">
            <a:extLst>
              <a:ext uri="{FF2B5EF4-FFF2-40B4-BE49-F238E27FC236}">
                <a16:creationId xmlns:a16="http://schemas.microsoft.com/office/drawing/2014/main" id="{F5FA240F-98E8-F530-118C-5A0DD7295E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2E33EF-5DF7-01B8-C798-2A1DEF76F067}"/>
              </a:ext>
            </a:extLst>
          </p:cNvPr>
          <p:cNvSpPr>
            <a:spLocks noGrp="1"/>
          </p:cNvSpPr>
          <p:nvPr>
            <p:ph type="sldNum" sz="quarter" idx="12"/>
          </p:nvPr>
        </p:nvSpPr>
        <p:spPr/>
        <p:txBody>
          <a:bodyPr/>
          <a:lstStyle/>
          <a:p>
            <a:fld id="{03AED76C-20C0-4FB3-B035-5B918660F90F}" type="slidenum">
              <a:rPr lang="en-US" smtClean="0"/>
              <a:t>‹#›</a:t>
            </a:fld>
            <a:endParaRPr lang="en-US"/>
          </a:p>
        </p:txBody>
      </p:sp>
    </p:spTree>
    <p:extLst>
      <p:ext uri="{BB962C8B-B14F-4D97-AF65-F5344CB8AC3E}">
        <p14:creationId xmlns:p14="http://schemas.microsoft.com/office/powerpoint/2010/main" val="3565058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EAA9B0-4F73-D781-3DAB-1A11C8736F0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7C1E23-435B-8CC0-1E96-87AF158BFF0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3498107-12AB-6F07-8CFC-0AA34C2D7BC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F0C1A01-E72D-0F20-DE79-B0358ABD2877}"/>
              </a:ext>
            </a:extLst>
          </p:cNvPr>
          <p:cNvSpPr>
            <a:spLocks noGrp="1"/>
          </p:cNvSpPr>
          <p:nvPr>
            <p:ph type="dt" sz="half" idx="10"/>
          </p:nvPr>
        </p:nvSpPr>
        <p:spPr/>
        <p:txBody>
          <a:bodyPr/>
          <a:lstStyle/>
          <a:p>
            <a:fld id="{5EA5552D-A772-4057-AADC-642CA21A63DB}" type="datetimeFigureOut">
              <a:rPr lang="en-US" smtClean="0"/>
              <a:t>5/1/2025</a:t>
            </a:fld>
            <a:endParaRPr lang="en-US"/>
          </a:p>
        </p:txBody>
      </p:sp>
      <p:sp>
        <p:nvSpPr>
          <p:cNvPr id="6" name="Footer Placeholder 5">
            <a:extLst>
              <a:ext uri="{FF2B5EF4-FFF2-40B4-BE49-F238E27FC236}">
                <a16:creationId xmlns:a16="http://schemas.microsoft.com/office/drawing/2014/main" id="{93451C36-7C23-FDAF-D5D2-464D922A71C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85CE7C-59F1-33C6-D8E3-7680B1421913}"/>
              </a:ext>
            </a:extLst>
          </p:cNvPr>
          <p:cNvSpPr>
            <a:spLocks noGrp="1"/>
          </p:cNvSpPr>
          <p:nvPr>
            <p:ph type="sldNum" sz="quarter" idx="12"/>
          </p:nvPr>
        </p:nvSpPr>
        <p:spPr/>
        <p:txBody>
          <a:bodyPr/>
          <a:lstStyle/>
          <a:p>
            <a:fld id="{03AED76C-20C0-4FB3-B035-5B918660F90F}" type="slidenum">
              <a:rPr lang="en-US" smtClean="0"/>
              <a:t>‹#›</a:t>
            </a:fld>
            <a:endParaRPr lang="en-US"/>
          </a:p>
        </p:txBody>
      </p:sp>
    </p:spTree>
    <p:extLst>
      <p:ext uri="{BB962C8B-B14F-4D97-AF65-F5344CB8AC3E}">
        <p14:creationId xmlns:p14="http://schemas.microsoft.com/office/powerpoint/2010/main" val="42725857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C0A57-7BC4-C092-8F6C-3C48751D8F5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E356CF7-D5AF-A66B-EC16-BB3E3BC3D9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7056962-1308-7BFA-B252-9EBBAA790B8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DE8B856-A856-9199-FA8E-040147F6EF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F84D3D-F323-669A-6997-F8DC3115EB4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AE131F9-C06D-EBB8-78BB-AB72DEE9ACF6}"/>
              </a:ext>
            </a:extLst>
          </p:cNvPr>
          <p:cNvSpPr>
            <a:spLocks noGrp="1"/>
          </p:cNvSpPr>
          <p:nvPr>
            <p:ph type="dt" sz="half" idx="10"/>
          </p:nvPr>
        </p:nvSpPr>
        <p:spPr/>
        <p:txBody>
          <a:bodyPr/>
          <a:lstStyle/>
          <a:p>
            <a:fld id="{5EA5552D-A772-4057-AADC-642CA21A63DB}" type="datetimeFigureOut">
              <a:rPr lang="en-US" smtClean="0"/>
              <a:t>5/1/2025</a:t>
            </a:fld>
            <a:endParaRPr lang="en-US"/>
          </a:p>
        </p:txBody>
      </p:sp>
      <p:sp>
        <p:nvSpPr>
          <p:cNvPr id="8" name="Footer Placeholder 7">
            <a:extLst>
              <a:ext uri="{FF2B5EF4-FFF2-40B4-BE49-F238E27FC236}">
                <a16:creationId xmlns:a16="http://schemas.microsoft.com/office/drawing/2014/main" id="{5D026B78-1170-A61C-B6AD-A58B3BD490D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0B11CF0-8FB3-AB21-9B1D-634D4D83F868}"/>
              </a:ext>
            </a:extLst>
          </p:cNvPr>
          <p:cNvSpPr>
            <a:spLocks noGrp="1"/>
          </p:cNvSpPr>
          <p:nvPr>
            <p:ph type="sldNum" sz="quarter" idx="12"/>
          </p:nvPr>
        </p:nvSpPr>
        <p:spPr/>
        <p:txBody>
          <a:bodyPr/>
          <a:lstStyle/>
          <a:p>
            <a:fld id="{03AED76C-20C0-4FB3-B035-5B918660F90F}" type="slidenum">
              <a:rPr lang="en-US" smtClean="0"/>
              <a:t>‹#›</a:t>
            </a:fld>
            <a:endParaRPr lang="en-US"/>
          </a:p>
        </p:txBody>
      </p:sp>
    </p:spTree>
    <p:extLst>
      <p:ext uri="{BB962C8B-B14F-4D97-AF65-F5344CB8AC3E}">
        <p14:creationId xmlns:p14="http://schemas.microsoft.com/office/powerpoint/2010/main" val="1530271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28CD6-C4A8-833F-AD08-D54E0D0ED13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FAE1A92-CF0D-B3F9-74CD-BCA2DA7F4F38}"/>
              </a:ext>
            </a:extLst>
          </p:cNvPr>
          <p:cNvSpPr>
            <a:spLocks noGrp="1"/>
          </p:cNvSpPr>
          <p:nvPr>
            <p:ph type="dt" sz="half" idx="10"/>
          </p:nvPr>
        </p:nvSpPr>
        <p:spPr/>
        <p:txBody>
          <a:bodyPr/>
          <a:lstStyle/>
          <a:p>
            <a:fld id="{5EA5552D-A772-4057-AADC-642CA21A63DB}" type="datetimeFigureOut">
              <a:rPr lang="en-US" smtClean="0"/>
              <a:t>5/1/2025</a:t>
            </a:fld>
            <a:endParaRPr lang="en-US"/>
          </a:p>
        </p:txBody>
      </p:sp>
      <p:sp>
        <p:nvSpPr>
          <p:cNvPr id="4" name="Footer Placeholder 3">
            <a:extLst>
              <a:ext uri="{FF2B5EF4-FFF2-40B4-BE49-F238E27FC236}">
                <a16:creationId xmlns:a16="http://schemas.microsoft.com/office/drawing/2014/main" id="{6D350615-B2F0-32AA-3022-1EE30A7CD61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DF3FF7E-5E11-8B88-41FC-72325C62175D}"/>
              </a:ext>
            </a:extLst>
          </p:cNvPr>
          <p:cNvSpPr>
            <a:spLocks noGrp="1"/>
          </p:cNvSpPr>
          <p:nvPr>
            <p:ph type="sldNum" sz="quarter" idx="12"/>
          </p:nvPr>
        </p:nvSpPr>
        <p:spPr/>
        <p:txBody>
          <a:bodyPr/>
          <a:lstStyle/>
          <a:p>
            <a:fld id="{03AED76C-20C0-4FB3-B035-5B918660F90F}" type="slidenum">
              <a:rPr lang="en-US" smtClean="0"/>
              <a:t>‹#›</a:t>
            </a:fld>
            <a:endParaRPr lang="en-US"/>
          </a:p>
        </p:txBody>
      </p:sp>
    </p:spTree>
    <p:extLst>
      <p:ext uri="{BB962C8B-B14F-4D97-AF65-F5344CB8AC3E}">
        <p14:creationId xmlns:p14="http://schemas.microsoft.com/office/powerpoint/2010/main" val="3525663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2B6BAB-437C-3F7C-3C96-BE02DB1F93DF}"/>
              </a:ext>
            </a:extLst>
          </p:cNvPr>
          <p:cNvSpPr>
            <a:spLocks noGrp="1"/>
          </p:cNvSpPr>
          <p:nvPr>
            <p:ph type="dt" sz="half" idx="10"/>
          </p:nvPr>
        </p:nvSpPr>
        <p:spPr/>
        <p:txBody>
          <a:bodyPr/>
          <a:lstStyle/>
          <a:p>
            <a:fld id="{5EA5552D-A772-4057-AADC-642CA21A63DB}" type="datetimeFigureOut">
              <a:rPr lang="en-US" smtClean="0"/>
              <a:t>5/1/2025</a:t>
            </a:fld>
            <a:endParaRPr lang="en-US"/>
          </a:p>
        </p:txBody>
      </p:sp>
      <p:sp>
        <p:nvSpPr>
          <p:cNvPr id="3" name="Footer Placeholder 2">
            <a:extLst>
              <a:ext uri="{FF2B5EF4-FFF2-40B4-BE49-F238E27FC236}">
                <a16:creationId xmlns:a16="http://schemas.microsoft.com/office/drawing/2014/main" id="{D7FC3ACB-F612-C27D-880D-60B45E171B8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4EBE36E-A25D-501D-55B0-C5D05E2C9E98}"/>
              </a:ext>
            </a:extLst>
          </p:cNvPr>
          <p:cNvSpPr>
            <a:spLocks noGrp="1"/>
          </p:cNvSpPr>
          <p:nvPr>
            <p:ph type="sldNum" sz="quarter" idx="12"/>
          </p:nvPr>
        </p:nvSpPr>
        <p:spPr/>
        <p:txBody>
          <a:bodyPr/>
          <a:lstStyle/>
          <a:p>
            <a:fld id="{03AED76C-20C0-4FB3-B035-5B918660F90F}" type="slidenum">
              <a:rPr lang="en-US" smtClean="0"/>
              <a:t>‹#›</a:t>
            </a:fld>
            <a:endParaRPr lang="en-US"/>
          </a:p>
        </p:txBody>
      </p:sp>
    </p:spTree>
    <p:extLst>
      <p:ext uri="{BB962C8B-B14F-4D97-AF65-F5344CB8AC3E}">
        <p14:creationId xmlns:p14="http://schemas.microsoft.com/office/powerpoint/2010/main" val="41603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89CDA-6E7B-351C-0BD7-506B954F58B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A51F684-AF94-105B-5398-244F7DA77A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D5632F8-8EBF-50C8-2A9E-8222263035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E2F331D-9F01-01B8-4A9B-0C0D6F10EF2E}"/>
              </a:ext>
            </a:extLst>
          </p:cNvPr>
          <p:cNvSpPr>
            <a:spLocks noGrp="1"/>
          </p:cNvSpPr>
          <p:nvPr>
            <p:ph type="dt" sz="half" idx="10"/>
          </p:nvPr>
        </p:nvSpPr>
        <p:spPr/>
        <p:txBody>
          <a:bodyPr/>
          <a:lstStyle/>
          <a:p>
            <a:fld id="{5EA5552D-A772-4057-AADC-642CA21A63DB}" type="datetimeFigureOut">
              <a:rPr lang="en-US" smtClean="0"/>
              <a:t>5/1/2025</a:t>
            </a:fld>
            <a:endParaRPr lang="en-US"/>
          </a:p>
        </p:txBody>
      </p:sp>
      <p:sp>
        <p:nvSpPr>
          <p:cNvPr id="6" name="Footer Placeholder 5">
            <a:extLst>
              <a:ext uri="{FF2B5EF4-FFF2-40B4-BE49-F238E27FC236}">
                <a16:creationId xmlns:a16="http://schemas.microsoft.com/office/drawing/2014/main" id="{D1C70440-B1F9-7253-6F0D-79F4ED0B06C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D3978FA-9BAE-85B2-3D54-75956CD9E8A5}"/>
              </a:ext>
            </a:extLst>
          </p:cNvPr>
          <p:cNvSpPr>
            <a:spLocks noGrp="1"/>
          </p:cNvSpPr>
          <p:nvPr>
            <p:ph type="sldNum" sz="quarter" idx="12"/>
          </p:nvPr>
        </p:nvSpPr>
        <p:spPr/>
        <p:txBody>
          <a:bodyPr/>
          <a:lstStyle/>
          <a:p>
            <a:fld id="{03AED76C-20C0-4FB3-B035-5B918660F90F}" type="slidenum">
              <a:rPr lang="en-US" smtClean="0"/>
              <a:t>‹#›</a:t>
            </a:fld>
            <a:endParaRPr lang="en-US"/>
          </a:p>
        </p:txBody>
      </p:sp>
    </p:spTree>
    <p:extLst>
      <p:ext uri="{BB962C8B-B14F-4D97-AF65-F5344CB8AC3E}">
        <p14:creationId xmlns:p14="http://schemas.microsoft.com/office/powerpoint/2010/main" val="8381621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FF369-DD65-25A6-B113-8943A7DF6A5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C7C2C8-4AE0-68B3-C78D-91FD663162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287C6B1-07DF-B365-0E4A-E857DED3CF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1DECDF3-225E-FA0F-9BC8-DE5C3E569993}"/>
              </a:ext>
            </a:extLst>
          </p:cNvPr>
          <p:cNvSpPr>
            <a:spLocks noGrp="1"/>
          </p:cNvSpPr>
          <p:nvPr>
            <p:ph type="dt" sz="half" idx="10"/>
          </p:nvPr>
        </p:nvSpPr>
        <p:spPr/>
        <p:txBody>
          <a:bodyPr/>
          <a:lstStyle/>
          <a:p>
            <a:fld id="{5EA5552D-A772-4057-AADC-642CA21A63DB}" type="datetimeFigureOut">
              <a:rPr lang="en-US" smtClean="0"/>
              <a:t>5/1/2025</a:t>
            </a:fld>
            <a:endParaRPr lang="en-US"/>
          </a:p>
        </p:txBody>
      </p:sp>
      <p:sp>
        <p:nvSpPr>
          <p:cNvPr id="6" name="Footer Placeholder 5">
            <a:extLst>
              <a:ext uri="{FF2B5EF4-FFF2-40B4-BE49-F238E27FC236}">
                <a16:creationId xmlns:a16="http://schemas.microsoft.com/office/drawing/2014/main" id="{00C70981-13FE-7018-F365-5C5896D3B02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8FADD25-16C6-4289-F41D-495E9BFB1C31}"/>
              </a:ext>
            </a:extLst>
          </p:cNvPr>
          <p:cNvSpPr>
            <a:spLocks noGrp="1"/>
          </p:cNvSpPr>
          <p:nvPr>
            <p:ph type="sldNum" sz="quarter" idx="12"/>
          </p:nvPr>
        </p:nvSpPr>
        <p:spPr/>
        <p:txBody>
          <a:bodyPr/>
          <a:lstStyle/>
          <a:p>
            <a:fld id="{03AED76C-20C0-4FB3-B035-5B918660F90F}" type="slidenum">
              <a:rPr lang="en-US" smtClean="0"/>
              <a:t>‹#›</a:t>
            </a:fld>
            <a:endParaRPr lang="en-US"/>
          </a:p>
        </p:txBody>
      </p:sp>
    </p:spTree>
    <p:extLst>
      <p:ext uri="{BB962C8B-B14F-4D97-AF65-F5344CB8AC3E}">
        <p14:creationId xmlns:p14="http://schemas.microsoft.com/office/powerpoint/2010/main" val="344970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B9BF322-0D78-F94E-51D4-945DC2B493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F7805EA-64AE-523F-EF60-3D18213845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0E459F-2FD4-FD2D-270C-626A5CAACEF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A5552D-A772-4057-AADC-642CA21A63DB}" type="datetimeFigureOut">
              <a:rPr lang="en-US" smtClean="0"/>
              <a:t>5/1/2025</a:t>
            </a:fld>
            <a:endParaRPr lang="en-US"/>
          </a:p>
        </p:txBody>
      </p:sp>
      <p:sp>
        <p:nvSpPr>
          <p:cNvPr id="5" name="Footer Placeholder 4">
            <a:extLst>
              <a:ext uri="{FF2B5EF4-FFF2-40B4-BE49-F238E27FC236}">
                <a16:creationId xmlns:a16="http://schemas.microsoft.com/office/drawing/2014/main" id="{4A84E3DA-F76C-9190-9D5D-AF8FBE7A38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2ADD0EA-9F78-7820-65D4-D05590CC0B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AED76C-20C0-4FB3-B035-5B918660F90F}" type="slidenum">
              <a:rPr lang="en-US" smtClean="0"/>
              <a:t>‹#›</a:t>
            </a:fld>
            <a:endParaRPr lang="en-US"/>
          </a:p>
        </p:txBody>
      </p:sp>
    </p:spTree>
    <p:extLst>
      <p:ext uri="{BB962C8B-B14F-4D97-AF65-F5344CB8AC3E}">
        <p14:creationId xmlns:p14="http://schemas.microsoft.com/office/powerpoint/2010/main" val="33302830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B2038-6DC4-FD8E-22FA-B90FEF7D8A94}"/>
              </a:ext>
            </a:extLst>
          </p:cNvPr>
          <p:cNvSpPr>
            <a:spLocks noGrp="1"/>
          </p:cNvSpPr>
          <p:nvPr>
            <p:ph type="ctrTitle"/>
          </p:nvPr>
        </p:nvSpPr>
        <p:spPr/>
        <p:txBody>
          <a:bodyPr/>
          <a:lstStyle/>
          <a:p>
            <a:r>
              <a:rPr lang="en-US" dirty="0"/>
              <a:t>DAVID’S CROWN</a:t>
            </a:r>
          </a:p>
        </p:txBody>
      </p:sp>
      <p:sp>
        <p:nvSpPr>
          <p:cNvPr id="3" name="Subtitle 2">
            <a:extLst>
              <a:ext uri="{FF2B5EF4-FFF2-40B4-BE49-F238E27FC236}">
                <a16:creationId xmlns:a16="http://schemas.microsoft.com/office/drawing/2014/main" id="{11DD4EB5-E073-CFF5-8CA5-FFF093C6A82D}"/>
              </a:ext>
            </a:extLst>
          </p:cNvPr>
          <p:cNvSpPr>
            <a:spLocks noGrp="1"/>
          </p:cNvSpPr>
          <p:nvPr>
            <p:ph type="subTitle" idx="1"/>
          </p:nvPr>
        </p:nvSpPr>
        <p:spPr/>
        <p:txBody>
          <a:bodyPr/>
          <a:lstStyle/>
          <a:p>
            <a:r>
              <a:rPr lang="en-US" b="1" dirty="0"/>
              <a:t>Psalm 132</a:t>
            </a:r>
          </a:p>
        </p:txBody>
      </p:sp>
    </p:spTree>
    <p:extLst>
      <p:ext uri="{BB962C8B-B14F-4D97-AF65-F5344CB8AC3E}">
        <p14:creationId xmlns:p14="http://schemas.microsoft.com/office/powerpoint/2010/main" val="1768630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316B7-2F20-22AD-8E83-1C6E5FC1C9C1}"/>
              </a:ext>
            </a:extLst>
          </p:cNvPr>
          <p:cNvSpPr>
            <a:spLocks noGrp="1"/>
          </p:cNvSpPr>
          <p:nvPr>
            <p:ph type="title"/>
          </p:nvPr>
        </p:nvSpPr>
        <p:spPr/>
        <p:txBody>
          <a:bodyPr/>
          <a:lstStyle/>
          <a:p>
            <a:r>
              <a:rPr lang="en-US" dirty="0"/>
              <a:t>THE RICHNESS OF PSALM 132</a:t>
            </a:r>
          </a:p>
        </p:txBody>
      </p:sp>
      <p:sp>
        <p:nvSpPr>
          <p:cNvPr id="3" name="Content Placeholder 2">
            <a:extLst>
              <a:ext uri="{FF2B5EF4-FFF2-40B4-BE49-F238E27FC236}">
                <a16:creationId xmlns:a16="http://schemas.microsoft.com/office/drawing/2014/main" id="{0B10A922-080B-38F6-87FD-3FFD0F550C6A}"/>
              </a:ext>
            </a:extLst>
          </p:cNvPr>
          <p:cNvSpPr>
            <a:spLocks noGrp="1"/>
          </p:cNvSpPr>
          <p:nvPr>
            <p:ph idx="1"/>
          </p:nvPr>
        </p:nvSpPr>
        <p:spPr/>
        <p:txBody>
          <a:bodyPr/>
          <a:lstStyle/>
          <a:p>
            <a:r>
              <a:rPr lang="en-US" dirty="0"/>
              <a:t>It is 3x longer than the average Ascent Psalm.</a:t>
            </a:r>
          </a:p>
          <a:p>
            <a:r>
              <a:rPr lang="en-US" dirty="0"/>
              <a:t>It is the climax of the Ascent Psalms. </a:t>
            </a:r>
          </a:p>
          <a:p>
            <a:r>
              <a:rPr lang="en-US" dirty="0"/>
              <a:t>It is rich in its historical context and in its fulfillment.  </a:t>
            </a:r>
          </a:p>
        </p:txBody>
      </p:sp>
    </p:spTree>
    <p:extLst>
      <p:ext uri="{BB962C8B-B14F-4D97-AF65-F5344CB8AC3E}">
        <p14:creationId xmlns:p14="http://schemas.microsoft.com/office/powerpoint/2010/main" val="1943628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C72D4F-620C-C1F0-2100-A5D60EC58E2F}"/>
              </a:ext>
            </a:extLst>
          </p:cNvPr>
          <p:cNvSpPr>
            <a:spLocks noGrp="1"/>
          </p:cNvSpPr>
          <p:nvPr>
            <p:ph type="title"/>
          </p:nvPr>
        </p:nvSpPr>
        <p:spPr/>
        <p:txBody>
          <a:bodyPr/>
          <a:lstStyle/>
          <a:p>
            <a:r>
              <a:rPr lang="en-US" dirty="0"/>
              <a:t>A PRAYER TO REMEMBER (vv. 1-10)</a:t>
            </a:r>
          </a:p>
        </p:txBody>
      </p:sp>
      <p:sp>
        <p:nvSpPr>
          <p:cNvPr id="3" name="Content Placeholder 2">
            <a:extLst>
              <a:ext uri="{FF2B5EF4-FFF2-40B4-BE49-F238E27FC236}">
                <a16:creationId xmlns:a16="http://schemas.microsoft.com/office/drawing/2014/main" id="{B4D6E3E7-926D-D2E1-F8DA-A9B65AA29F9B}"/>
              </a:ext>
            </a:extLst>
          </p:cNvPr>
          <p:cNvSpPr>
            <a:spLocks noGrp="1"/>
          </p:cNvSpPr>
          <p:nvPr>
            <p:ph idx="1"/>
          </p:nvPr>
        </p:nvSpPr>
        <p:spPr/>
        <p:txBody>
          <a:bodyPr/>
          <a:lstStyle/>
          <a:p>
            <a:r>
              <a:rPr lang="en-US" dirty="0"/>
              <a:t>The psalmist prays, “Remember in David’s favor.”</a:t>
            </a:r>
          </a:p>
          <a:p>
            <a:r>
              <a:rPr lang="en-US" dirty="0"/>
              <a:t>David’s devotion and desire to build the temple was fervent (1 Chr 28:2) and he eventually brought the Ark from Jaar (Kiriath-</a:t>
            </a:r>
            <a:r>
              <a:rPr lang="en-US" dirty="0" err="1"/>
              <a:t>jearim</a:t>
            </a:r>
            <a:r>
              <a:rPr lang="en-US" dirty="0"/>
              <a:t>) to Jerusalem (2 Sam 6-7). </a:t>
            </a:r>
          </a:p>
          <a:p>
            <a:r>
              <a:rPr lang="en-US" dirty="0"/>
              <a:t>But Solomon built the temple, and part of his prayer of dedication is recited in vv. 8-10 (see 2 Chr 6:41-42 and Num 10:35-36).</a:t>
            </a:r>
          </a:p>
          <a:p>
            <a:r>
              <a:rPr lang="en-US" dirty="0"/>
              <a:t>The heart of David’s desire was for </a:t>
            </a:r>
            <a:r>
              <a:rPr lang="en-US" dirty="0">
                <a:solidFill>
                  <a:srgbClr val="FF0000"/>
                </a:solidFill>
              </a:rPr>
              <a:t>God’s presence </a:t>
            </a:r>
            <a:r>
              <a:rPr lang="en-US" dirty="0"/>
              <a:t>and peace to be with His people in His place.     </a:t>
            </a:r>
          </a:p>
        </p:txBody>
      </p:sp>
    </p:spTree>
    <p:extLst>
      <p:ext uri="{BB962C8B-B14F-4D97-AF65-F5344CB8AC3E}">
        <p14:creationId xmlns:p14="http://schemas.microsoft.com/office/powerpoint/2010/main" val="1321674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A977F-DF0E-CC92-6195-200A5E92FA7F}"/>
              </a:ext>
            </a:extLst>
          </p:cNvPr>
          <p:cNvSpPr>
            <a:spLocks noGrp="1"/>
          </p:cNvSpPr>
          <p:nvPr>
            <p:ph type="title"/>
          </p:nvPr>
        </p:nvSpPr>
        <p:spPr/>
        <p:txBody>
          <a:bodyPr/>
          <a:lstStyle/>
          <a:p>
            <a:r>
              <a:rPr lang="en-US" dirty="0"/>
              <a:t>The Ark of the Covenant</a:t>
            </a:r>
          </a:p>
        </p:txBody>
      </p:sp>
      <p:sp>
        <p:nvSpPr>
          <p:cNvPr id="3" name="Content Placeholder 2">
            <a:extLst>
              <a:ext uri="{FF2B5EF4-FFF2-40B4-BE49-F238E27FC236}">
                <a16:creationId xmlns:a16="http://schemas.microsoft.com/office/drawing/2014/main" id="{864636FB-2AF0-2CCA-E387-91550A8DA629}"/>
              </a:ext>
            </a:extLst>
          </p:cNvPr>
          <p:cNvSpPr>
            <a:spLocks noGrp="1"/>
          </p:cNvSpPr>
          <p:nvPr>
            <p:ph idx="1"/>
          </p:nvPr>
        </p:nvSpPr>
        <p:spPr/>
        <p:txBody>
          <a:bodyPr/>
          <a:lstStyle/>
          <a:p>
            <a:r>
              <a:rPr lang="en-US" dirty="0"/>
              <a:t>Symbolized God’s presence with Israel, to bless them and fight for them and dwell with them. </a:t>
            </a:r>
          </a:p>
          <a:p>
            <a:r>
              <a:rPr lang="en-US" dirty="0"/>
              <a:t>The Ark’s symbolism was so powerful that when it was stolen by the Philistines, the priest Eli died! (See 1 Sam 4)</a:t>
            </a:r>
          </a:p>
          <a:p>
            <a:r>
              <a:rPr lang="en-US" dirty="0"/>
              <a:t>Eli’s daughter-in-law died giving birth, and named her son Ichabod! </a:t>
            </a:r>
          </a:p>
          <a:p>
            <a:r>
              <a:rPr lang="en-US" dirty="0"/>
              <a:t>The Ark was God’s footstool in the Holy of holies in the temple. </a:t>
            </a:r>
          </a:p>
          <a:p>
            <a:r>
              <a:rPr lang="en-US" dirty="0"/>
              <a:t>God literally dwelt with a particular people in a particular place giving a particular peace mediated through a particular king. </a:t>
            </a:r>
          </a:p>
        </p:txBody>
      </p:sp>
    </p:spTree>
    <p:extLst>
      <p:ext uri="{BB962C8B-B14F-4D97-AF65-F5344CB8AC3E}">
        <p14:creationId xmlns:p14="http://schemas.microsoft.com/office/powerpoint/2010/main" val="1420225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45011-F701-318F-279E-D30E6B73AEBE}"/>
              </a:ext>
            </a:extLst>
          </p:cNvPr>
          <p:cNvSpPr>
            <a:spLocks noGrp="1"/>
          </p:cNvSpPr>
          <p:nvPr>
            <p:ph type="title"/>
          </p:nvPr>
        </p:nvSpPr>
        <p:spPr/>
        <p:txBody>
          <a:bodyPr/>
          <a:lstStyle/>
          <a:p>
            <a:r>
              <a:rPr lang="en-US" dirty="0"/>
              <a:t>A PROMISE TO REST UPON (vv. 11-18)</a:t>
            </a:r>
          </a:p>
        </p:txBody>
      </p:sp>
      <p:sp>
        <p:nvSpPr>
          <p:cNvPr id="3" name="Content Placeholder 2">
            <a:extLst>
              <a:ext uri="{FF2B5EF4-FFF2-40B4-BE49-F238E27FC236}">
                <a16:creationId xmlns:a16="http://schemas.microsoft.com/office/drawing/2014/main" id="{A99DB072-2482-6BDC-932E-3E1E4C81ECC3}"/>
              </a:ext>
            </a:extLst>
          </p:cNvPr>
          <p:cNvSpPr>
            <a:spLocks noGrp="1"/>
          </p:cNvSpPr>
          <p:nvPr>
            <p:ph idx="1"/>
          </p:nvPr>
        </p:nvSpPr>
        <p:spPr/>
        <p:txBody>
          <a:bodyPr>
            <a:normAutofit lnSpcReduction="10000"/>
          </a:bodyPr>
          <a:lstStyle/>
          <a:p>
            <a:r>
              <a:rPr lang="en-US" dirty="0"/>
              <a:t>How would Jews sing this song when the temple was gone? Psalm 137</a:t>
            </a:r>
          </a:p>
          <a:p>
            <a:r>
              <a:rPr lang="en-US" dirty="0"/>
              <a:t>How would they sing it when the temple was rebuilt? Psalm 126</a:t>
            </a:r>
          </a:p>
          <a:p>
            <a:r>
              <a:rPr lang="en-US" dirty="0"/>
              <a:t>Their hope was not in David’s Devotion, but in </a:t>
            </a:r>
            <a:r>
              <a:rPr lang="en-US" b="1" dirty="0"/>
              <a:t>God’s Determination</a:t>
            </a:r>
            <a:r>
              <a:rPr lang="en-US" dirty="0"/>
              <a:t>!</a:t>
            </a:r>
          </a:p>
          <a:p>
            <a:r>
              <a:rPr lang="en-US" dirty="0"/>
              <a:t>Recall God’s response to David’s desire to build a temple (2 Sam 7).</a:t>
            </a:r>
          </a:p>
          <a:p>
            <a:r>
              <a:rPr lang="en-US" dirty="0"/>
              <a:t>God’s promise of restoration was messianic (Hag 2; Zech 4-6).</a:t>
            </a:r>
          </a:p>
          <a:p>
            <a:r>
              <a:rPr lang="en-US" dirty="0"/>
              <a:t>Compare vv. 9 and 16 and vv. 10 and 17-18. </a:t>
            </a:r>
          </a:p>
          <a:p>
            <a:r>
              <a:rPr lang="en-US" dirty="0">
                <a:solidFill>
                  <a:srgbClr val="FF0000"/>
                </a:solidFill>
              </a:rPr>
              <a:t>Sprouting Horn, Shining Lamp, Shining Crown </a:t>
            </a:r>
            <a:r>
              <a:rPr lang="en-US" dirty="0"/>
              <a:t>(Isa 42:9; 43:19; 44:4; 45:8; 55:10; 58:8; 61:11; Jer 23:5; 33:15; </a:t>
            </a:r>
            <a:r>
              <a:rPr lang="en-US" dirty="0" err="1"/>
              <a:t>Ezek</a:t>
            </a:r>
            <a:r>
              <a:rPr lang="en-US" dirty="0"/>
              <a:t> 29:21; Zech 6:12; 2 Sam 21:17; 1 Kgs 11:34-36; 1 Kgs 15:4; 2 Kgs 8:19; 2 Chr 21:7).  </a:t>
            </a:r>
          </a:p>
        </p:txBody>
      </p:sp>
    </p:spTree>
    <p:extLst>
      <p:ext uri="{BB962C8B-B14F-4D97-AF65-F5344CB8AC3E}">
        <p14:creationId xmlns:p14="http://schemas.microsoft.com/office/powerpoint/2010/main" val="3675057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79ED3-C637-4308-0EF4-D0E9E48FA1E4}"/>
              </a:ext>
            </a:extLst>
          </p:cNvPr>
          <p:cNvSpPr>
            <a:spLocks noGrp="1"/>
          </p:cNvSpPr>
          <p:nvPr>
            <p:ph type="title"/>
          </p:nvPr>
        </p:nvSpPr>
        <p:spPr/>
        <p:txBody>
          <a:bodyPr/>
          <a:lstStyle/>
          <a:p>
            <a:r>
              <a:rPr lang="en-US" dirty="0"/>
              <a:t>THE POINT</a:t>
            </a:r>
          </a:p>
        </p:txBody>
      </p:sp>
      <p:sp>
        <p:nvSpPr>
          <p:cNvPr id="3" name="Content Placeholder 2">
            <a:extLst>
              <a:ext uri="{FF2B5EF4-FFF2-40B4-BE49-F238E27FC236}">
                <a16:creationId xmlns:a16="http://schemas.microsoft.com/office/drawing/2014/main" id="{94CD6136-3CE8-1A36-C8E8-F327814A7189}"/>
              </a:ext>
            </a:extLst>
          </p:cNvPr>
          <p:cNvSpPr>
            <a:spLocks noGrp="1"/>
          </p:cNvSpPr>
          <p:nvPr>
            <p:ph idx="1"/>
          </p:nvPr>
        </p:nvSpPr>
        <p:spPr/>
        <p:txBody>
          <a:bodyPr/>
          <a:lstStyle/>
          <a:p>
            <a:r>
              <a:rPr lang="en-US" dirty="0"/>
              <a:t>In spite of the return from exile, and the rebuilt temple, no Davidic kingdom was re-established! </a:t>
            </a:r>
          </a:p>
          <a:p>
            <a:r>
              <a:rPr lang="en-US" dirty="0"/>
              <a:t>Some 600 years later, an angel made an announcement to a virgin named Mary (Luke 1:32-33). </a:t>
            </a:r>
          </a:p>
          <a:p>
            <a:r>
              <a:rPr lang="en-US" dirty="0"/>
              <a:t>Zechariah called the baby Jesus a “horn of salvation” and Simeon called Him “a light of revelation to the Gentiles and the glory of Your people Israel.” Wise men asked, “Where is He born King of the Jews?”</a:t>
            </a:r>
          </a:p>
          <a:p>
            <a:r>
              <a:rPr lang="en-US" dirty="0">
                <a:solidFill>
                  <a:srgbClr val="FF0000"/>
                </a:solidFill>
              </a:rPr>
              <a:t>Christ is the Crown of David!</a:t>
            </a:r>
          </a:p>
        </p:txBody>
      </p:sp>
    </p:spTree>
    <p:extLst>
      <p:ext uri="{BB962C8B-B14F-4D97-AF65-F5344CB8AC3E}">
        <p14:creationId xmlns:p14="http://schemas.microsoft.com/office/powerpoint/2010/main" val="981361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49863-7417-2B79-9EB1-B23451040693}"/>
              </a:ext>
            </a:extLst>
          </p:cNvPr>
          <p:cNvSpPr>
            <a:spLocks noGrp="1"/>
          </p:cNvSpPr>
          <p:nvPr>
            <p:ph type="title"/>
          </p:nvPr>
        </p:nvSpPr>
        <p:spPr/>
        <p:txBody>
          <a:bodyPr/>
          <a:lstStyle/>
          <a:p>
            <a:r>
              <a:rPr lang="en-US" dirty="0"/>
              <a:t>Christ is David’s Crown . . . </a:t>
            </a:r>
          </a:p>
        </p:txBody>
      </p:sp>
      <p:sp>
        <p:nvSpPr>
          <p:cNvPr id="3" name="Content Placeholder 2">
            <a:extLst>
              <a:ext uri="{FF2B5EF4-FFF2-40B4-BE49-F238E27FC236}">
                <a16:creationId xmlns:a16="http://schemas.microsoft.com/office/drawing/2014/main" id="{53B7E253-371E-AAB5-EAAF-369E7E984523}"/>
              </a:ext>
            </a:extLst>
          </p:cNvPr>
          <p:cNvSpPr>
            <a:spLocks noGrp="1"/>
          </p:cNvSpPr>
          <p:nvPr>
            <p:ph idx="1"/>
          </p:nvPr>
        </p:nvSpPr>
        <p:spPr/>
        <p:txBody>
          <a:bodyPr/>
          <a:lstStyle/>
          <a:p>
            <a:pPr marL="514350" indent="-514350">
              <a:buFont typeface="+mj-lt"/>
              <a:buAutoNum type="arabicPeriod"/>
            </a:pPr>
            <a:r>
              <a:rPr lang="en-US" dirty="0"/>
              <a:t>Because David’s Devotion </a:t>
            </a:r>
            <a:r>
              <a:rPr lang="en-US" dirty="0">
                <a:solidFill>
                  <a:srgbClr val="FF0000"/>
                </a:solidFill>
              </a:rPr>
              <a:t>Failed</a:t>
            </a:r>
            <a:r>
              <a:rPr lang="en-US" dirty="0"/>
              <a:t> (vv. 1-10). 															▪He was a man of war and bloodshed (1 Chr 22:6-10).			▪Uriah’s devotion exceeded his (2 Sam 11:9-11). </a:t>
            </a:r>
          </a:p>
          <a:p>
            <a:pPr marL="514350" indent="-514350">
              <a:buFont typeface="+mj-lt"/>
              <a:buAutoNum type="arabicPeriod"/>
            </a:pPr>
            <a:r>
              <a:rPr lang="en-US" dirty="0"/>
              <a:t>Because David’s Lesser Sons </a:t>
            </a:r>
            <a:r>
              <a:rPr lang="en-US" dirty="0">
                <a:solidFill>
                  <a:srgbClr val="FF0000"/>
                </a:solidFill>
              </a:rPr>
              <a:t>Failed</a:t>
            </a:r>
            <a:r>
              <a:rPr lang="en-US" dirty="0"/>
              <a:t> (vv. 11-12). 																▪Kings had to obey to be blessed (</a:t>
            </a:r>
            <a:r>
              <a:rPr lang="en-US" dirty="0" err="1"/>
              <a:t>Deut</a:t>
            </a:r>
            <a:r>
              <a:rPr lang="en-US" dirty="0"/>
              <a:t> 17:18-20).				▪Solomon failed (2 Sam 7:14; 1 Kgs 11). 					▪Manasseh and others failed (2 Kgs 24-25). </a:t>
            </a:r>
          </a:p>
          <a:p>
            <a:pPr marL="514350" indent="-514350">
              <a:buFont typeface="+mj-lt"/>
              <a:buAutoNum type="arabicPeriod"/>
            </a:pPr>
            <a:r>
              <a:rPr lang="en-US" dirty="0"/>
              <a:t>Because David’s Greater Son </a:t>
            </a:r>
            <a:r>
              <a:rPr lang="en-US" dirty="0">
                <a:solidFill>
                  <a:srgbClr val="FF0000"/>
                </a:solidFill>
              </a:rPr>
              <a:t>Prevailed</a:t>
            </a:r>
            <a:r>
              <a:rPr lang="en-US" dirty="0"/>
              <a:t> (vv. </a:t>
            </a:r>
            <a:r>
              <a:rPr lang="en-US"/>
              <a:t>13-18; Acts 2). </a:t>
            </a:r>
            <a:endParaRPr lang="en-US" dirty="0"/>
          </a:p>
        </p:txBody>
      </p:sp>
    </p:spTree>
    <p:extLst>
      <p:ext uri="{BB962C8B-B14F-4D97-AF65-F5344CB8AC3E}">
        <p14:creationId xmlns:p14="http://schemas.microsoft.com/office/powerpoint/2010/main" val="25278021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13F56A-1301-6971-7E61-68EAACFA1F04}"/>
              </a:ext>
            </a:extLst>
          </p:cNvPr>
          <p:cNvSpPr>
            <a:spLocks noGrp="1"/>
          </p:cNvSpPr>
          <p:nvPr>
            <p:ph type="title"/>
          </p:nvPr>
        </p:nvSpPr>
        <p:spPr/>
        <p:txBody>
          <a:bodyPr/>
          <a:lstStyle/>
          <a:p>
            <a:r>
              <a:rPr lang="en-US" dirty="0"/>
              <a:t>Christ’s Kingdom Comes and Conquers</a:t>
            </a:r>
          </a:p>
        </p:txBody>
      </p:sp>
      <p:sp>
        <p:nvSpPr>
          <p:cNvPr id="3" name="Content Placeholder 2">
            <a:extLst>
              <a:ext uri="{FF2B5EF4-FFF2-40B4-BE49-F238E27FC236}">
                <a16:creationId xmlns:a16="http://schemas.microsoft.com/office/drawing/2014/main" id="{A5F4674C-A8BD-B38D-57CE-90C161131A8A}"/>
              </a:ext>
            </a:extLst>
          </p:cNvPr>
          <p:cNvSpPr>
            <a:spLocks noGrp="1"/>
          </p:cNvSpPr>
          <p:nvPr>
            <p:ph idx="1"/>
          </p:nvPr>
        </p:nvSpPr>
        <p:spPr/>
        <p:txBody>
          <a:bodyPr/>
          <a:lstStyle/>
          <a:p>
            <a:pPr marL="0" indent="0">
              <a:buNone/>
            </a:pPr>
            <a:r>
              <a:rPr lang="en-US" dirty="0"/>
              <a:t>“Everything typified and foreshadowed in the goal of the pilgrim journey is fulfilled in Christ. Christ is all that Zion signifies; he is the Davidic King, the great high priest, the perfect sacrifice” (Christopher Ash). </a:t>
            </a:r>
          </a:p>
          <a:p>
            <a:pPr marL="0" indent="0">
              <a:buNone/>
            </a:pPr>
            <a:endParaRPr lang="en-US" dirty="0"/>
          </a:p>
          <a:p>
            <a:r>
              <a:rPr lang="en-US" dirty="0"/>
              <a:t>His kingdom was inaugurated, and will be consummated! </a:t>
            </a:r>
          </a:p>
          <a:p>
            <a:r>
              <a:rPr lang="en-US" dirty="0"/>
              <a:t>Solomon asked, “Will God indeed dwell on earth?” </a:t>
            </a:r>
          </a:p>
          <a:p>
            <a:r>
              <a:rPr lang="en-US" dirty="0"/>
              <a:t>Revelation 21:1-8</a:t>
            </a:r>
          </a:p>
        </p:txBody>
      </p:sp>
    </p:spTree>
    <p:extLst>
      <p:ext uri="{BB962C8B-B14F-4D97-AF65-F5344CB8AC3E}">
        <p14:creationId xmlns:p14="http://schemas.microsoft.com/office/powerpoint/2010/main" val="41618525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685</Words>
  <Application>Microsoft Office PowerPoint</Application>
  <PresentationFormat>Widescreen</PresentationFormat>
  <Paragraphs>40</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DAVID’S CROWN</vt:lpstr>
      <vt:lpstr>THE RICHNESS OF PSALM 132</vt:lpstr>
      <vt:lpstr>A PRAYER TO REMEMBER (vv. 1-10)</vt:lpstr>
      <vt:lpstr>The Ark of the Covenant</vt:lpstr>
      <vt:lpstr>A PROMISE TO REST UPON (vv. 11-18)</vt:lpstr>
      <vt:lpstr>THE POINT</vt:lpstr>
      <vt:lpstr>Christ is David’s Crown . . . </vt:lpstr>
      <vt:lpstr>Christ’s Kingdom Comes and Conquers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Keith McWhorter</dc:creator>
  <cp:lastModifiedBy>Keith McWhorter</cp:lastModifiedBy>
  <cp:revision>1</cp:revision>
  <dcterms:created xsi:type="dcterms:W3CDTF">2025-05-01T20:47:57Z</dcterms:created>
  <dcterms:modified xsi:type="dcterms:W3CDTF">2025-05-01T20:48:00Z</dcterms:modified>
</cp:coreProperties>
</file>