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1AF0C-8398-4795-0DD0-A9D4AF41B5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F8BDCEE-70BA-D99A-5FD8-CBE5D0E236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3FA97A-5E2D-1401-7C96-DD748CF73D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87A2C-874B-444F-ABD5-56EC38C7B8CA}" type="datetimeFigureOut">
              <a:rPr lang="en-US" smtClean="0"/>
              <a:t>7/2/2025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B4A751-144B-A120-6041-02076645EE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07CB71-FD65-4CAD-5931-457424272B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83B3E-664F-4FF3-A525-F04E17F7BD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255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4A20C7-A7B4-0A38-50B2-A62CDE11E7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27E13F-9820-9F5D-2ABE-A8027E5EC5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652183-0642-6C47-7786-F6DB03C554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87A2C-874B-444F-ABD5-56EC38C7B8CA}" type="datetimeFigureOut">
              <a:rPr lang="en-US" smtClean="0"/>
              <a:t>7/2/2025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AED481-921C-9781-5B93-AD8B18FC11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34D13A-2265-A263-3797-7E4D7B802A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83B3E-664F-4FF3-A525-F04E17F7BD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6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ADCA238-99A3-B749-1490-BFB8DE7A3A5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0A83EA5-53EF-E948-77DA-D56CE6C8DA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4EA858-A1FD-4BC8-6044-606AEA323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87A2C-874B-444F-ABD5-56EC38C7B8CA}" type="datetimeFigureOut">
              <a:rPr lang="en-US" smtClean="0"/>
              <a:t>7/2/2025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76A83A-BBF9-A5B5-6C01-86B65F4409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79A37-9A25-E025-E53B-781511193F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83B3E-664F-4FF3-A525-F04E17F7BD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676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0DB1DC-EA60-E9E6-6DB6-C2E258AF06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87B522-93DD-7F7D-9DA0-F526AA096C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2FEFEF-1CA6-D66C-6670-520704D6FB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87A2C-874B-444F-ABD5-56EC38C7B8CA}" type="datetimeFigureOut">
              <a:rPr lang="en-US" smtClean="0"/>
              <a:t>7/2/2025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A82F7F-CD17-C4F3-4474-EEBF247528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CC83FF-66FC-91B1-65A1-E948561F19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83B3E-664F-4FF3-A525-F04E17F7BD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9068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FF14C0-5612-117D-8351-BB3B82A638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CF2FA6-0081-E991-BBA3-0FE1523C40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5B2CF9-83A6-A86A-A6EC-F69E692150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87A2C-874B-444F-ABD5-56EC38C7B8CA}" type="datetimeFigureOut">
              <a:rPr lang="en-US" smtClean="0"/>
              <a:t>7/2/2025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FFF75F-D6C3-7AE1-9DF3-BA31C510D7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A2B1A8-7E14-9A85-EF45-3C997293CE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83B3E-664F-4FF3-A525-F04E17F7BD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6656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202B6C-1A5C-1EC1-DC63-C3CFFC7E1A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0BF2BC-02A8-E2CA-B4BA-A3FA99D0BE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7AE9D8-0614-4372-2093-C408F4914E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7F2A0A-4A61-B6B4-A076-4A5749090D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87A2C-874B-444F-ABD5-56EC38C7B8CA}" type="datetimeFigureOut">
              <a:rPr lang="en-US" smtClean="0"/>
              <a:t>7/2/2025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0B79DE-04E6-047D-926E-70D0B9AC06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125D6A-DCF0-B6C5-9177-7A181D811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83B3E-664F-4FF3-A525-F04E17F7BD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27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CF0E18-DC46-A67C-F2D5-2BACD8F1E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2F0E0D-A7D8-4D6F-2F15-4736E4D569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0B074F-F345-E5C7-C9BA-52E9E6F37C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1F7CEF1-C0B7-54AF-1E4F-445B5A8AA19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2BD63D6-2BCA-C42C-120A-6C21338DFE6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658B5D5-2AC7-7E13-BFFF-CED4B69C23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87A2C-874B-444F-ABD5-56EC38C7B8CA}" type="datetimeFigureOut">
              <a:rPr lang="en-US" smtClean="0"/>
              <a:t>7/2/2025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CA3B08C-4BC1-B1E8-0B1B-F114164984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7C2CB9F-26A1-A86B-1F1F-BD76AD712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83B3E-664F-4FF3-A525-F04E17F7BD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7777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9FBFCD-1EEC-C2D7-B800-C91E1E044C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060A022-EC14-E4F4-B949-692BA68AAE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87A2C-874B-444F-ABD5-56EC38C7B8CA}" type="datetimeFigureOut">
              <a:rPr lang="en-US" smtClean="0"/>
              <a:t>7/2/2025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E39986-BC95-0AFA-E878-134C843150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2B667F-CCFC-6FFF-8BCE-55613C1647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83B3E-664F-4FF3-A525-F04E17F7BD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9181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9E3EBC3-EE0D-CE5F-7447-2A2F35235D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87A2C-874B-444F-ABD5-56EC38C7B8CA}" type="datetimeFigureOut">
              <a:rPr lang="en-US" smtClean="0"/>
              <a:t>7/2/2025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1928BD1-BF48-C1F7-13E7-15F9B9A0F6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9B7364-6648-0AEC-FA83-9B9CCBE505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83B3E-664F-4FF3-A525-F04E17F7BD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505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1A9956-2C55-1DF0-4B8D-9F3460DAFA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A04893-8613-1733-2DDA-A50CC587AE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2C26B1B-4C37-E9C6-AB93-CE0087B86B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918C55-9126-4817-4D5B-DBE2BA76D8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87A2C-874B-444F-ABD5-56EC38C7B8CA}" type="datetimeFigureOut">
              <a:rPr lang="en-US" smtClean="0"/>
              <a:t>7/2/2025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EF24AD-C52A-A9B4-E9A5-8D08CB0412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8F976A-8EA5-26F6-AF7D-2E1F12E69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83B3E-664F-4FF3-A525-F04E17F7BD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0365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1A2978-46FE-BEB7-26F6-85FC6A357A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EA2841-6650-EC29-7BBE-A828DC138E4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F891C0-5027-835D-19AE-3BC690D230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C54A6A-1561-07A6-6A09-9CD44E583F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87A2C-874B-444F-ABD5-56EC38C7B8CA}" type="datetimeFigureOut">
              <a:rPr lang="en-US" smtClean="0"/>
              <a:t>7/2/2025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C8D846-0A31-EF9D-E24A-819E0899B3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BD1CB9-F4CC-E3B6-EDA1-3CD30CF5DA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83B3E-664F-4FF3-A525-F04E17F7BD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4846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3CEC7DC-21D9-C18B-200A-E6F21FFDC7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D2AAE8-79A8-0214-0F1C-776C051CBB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2C56D0-2D26-CDDD-281A-7DF142AE5D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687A2C-874B-444F-ABD5-56EC38C7B8CA}" type="datetimeFigureOut">
              <a:rPr lang="en-US" smtClean="0"/>
              <a:t>7/2/2025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2A560C-BEE8-4977-A01C-6D06BB0FD3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FAE71F-3072-14BF-90BC-1C6AF51EB1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283B3E-664F-4FF3-A525-F04E17F7BD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196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D29CD8-6C07-A8BA-F64F-BACB2AF2D15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 FATHER’S HONOR; A MASTER’S FEAR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272500-4B4E-820A-0B67-C3F850DA6E4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Malachi 1:6-14</a:t>
            </a:r>
          </a:p>
        </p:txBody>
      </p:sp>
    </p:spTree>
    <p:extLst>
      <p:ext uri="{BB962C8B-B14F-4D97-AF65-F5344CB8AC3E}">
        <p14:creationId xmlns:p14="http://schemas.microsoft.com/office/powerpoint/2010/main" val="26571186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AC329F-D53F-796A-5E48-114A58DD13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GOD’S COURTROOM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6F1A02-C1DE-FB3C-A67C-E8481D15F7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Everyone, everywhere, ought to fear God!</a:t>
            </a:r>
          </a:p>
          <a:p>
            <a:r>
              <a:rPr lang="en-US" dirty="0"/>
              <a:t>The Lord brought Israel and her priests into His courtroom through the Prophet Malachi. </a:t>
            </a:r>
          </a:p>
          <a:p>
            <a:r>
              <a:rPr lang="en-US" dirty="0"/>
              <a:t>God indicted them for doubting His love (v. 2) and despising His name (v. 6). </a:t>
            </a:r>
          </a:p>
          <a:p>
            <a:r>
              <a:rPr lang="en-US" dirty="0"/>
              <a:t>As the priests / leaders go, so go the people. </a:t>
            </a:r>
          </a:p>
        </p:txBody>
      </p:sp>
    </p:spTree>
    <p:extLst>
      <p:ext uri="{BB962C8B-B14F-4D97-AF65-F5344CB8AC3E}">
        <p14:creationId xmlns:p14="http://schemas.microsoft.com/office/powerpoint/2010/main" val="16702285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3DD0E5-BF85-A338-D369-CF7A6A6022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AWFUL ARRAIGNMENT (vv. 6-10, 12-14a)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44D3AB-5C71-573A-CD31-C1484DFD11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God enlists the Prophet as His Prosecutor. </a:t>
            </a:r>
          </a:p>
          <a:p>
            <a:r>
              <a:rPr lang="en-US" dirty="0"/>
              <a:t>God arraigns the priests on charges of: despising His name (v. 6), polluting His worship (v. 7), and profaning His name (v. 12). </a:t>
            </a:r>
          </a:p>
          <a:p>
            <a:r>
              <a:rPr lang="en-US" dirty="0"/>
              <a:t>The priests were offering God their </a:t>
            </a:r>
            <a:r>
              <a:rPr lang="en-US" dirty="0">
                <a:solidFill>
                  <a:srgbClr val="FF0000"/>
                </a:solidFill>
              </a:rPr>
              <a:t>left-overs</a:t>
            </a:r>
            <a:r>
              <a:rPr lang="en-US" dirty="0"/>
              <a:t>! See Lev 22:17-25.</a:t>
            </a:r>
          </a:p>
        </p:txBody>
      </p:sp>
    </p:spTree>
    <p:extLst>
      <p:ext uri="{BB962C8B-B14F-4D97-AF65-F5344CB8AC3E}">
        <p14:creationId xmlns:p14="http://schemas.microsoft.com/office/powerpoint/2010/main" val="6266212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94A8D-1E55-540F-711F-7688D039AE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Root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C59BF6-902D-8E56-C567-4CB30A0BBA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Compare the attitudes of the priests with that of David: “I will not offer up burnt offerings to the Lord my God that cost me nothing” (2 Sam 24:24). </a:t>
            </a:r>
          </a:p>
          <a:p>
            <a:r>
              <a:rPr lang="en-US" dirty="0"/>
              <a:t>John Benton said they offered up “non-sacrificial sacrifices” and that the way we approach God in worship is “the true thermometer of our spiritual temperature.” </a:t>
            </a:r>
          </a:p>
          <a:p>
            <a:r>
              <a:rPr lang="en-US" dirty="0">
                <a:solidFill>
                  <a:srgbClr val="FF0000"/>
                </a:solidFill>
              </a:rPr>
              <a:t>Half-heartedness</a:t>
            </a:r>
            <a:r>
              <a:rPr lang="en-US" dirty="0"/>
              <a:t> is the root issue (see Eccl 9:10; Luke 9:62).   </a:t>
            </a:r>
          </a:p>
        </p:txBody>
      </p:sp>
    </p:spTree>
    <p:extLst>
      <p:ext uri="{BB962C8B-B14F-4D97-AF65-F5344CB8AC3E}">
        <p14:creationId xmlns:p14="http://schemas.microsoft.com/office/powerpoint/2010/main" val="2849796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CFE05F-C244-5889-EAB6-D3706958DD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GREAT GOD (vv. 5, 10-11, 14b)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53C810-3E21-ED2B-B767-22322E77E8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It is Providential that Malachi is the final Prophet until John the Baptist introduces the Messiah, Jesus. </a:t>
            </a:r>
          </a:p>
          <a:p>
            <a:r>
              <a:rPr lang="en-US" b="1" dirty="0"/>
              <a:t>God’s greatness will not be hindered by half-heartedness! </a:t>
            </a:r>
          </a:p>
          <a:p>
            <a:r>
              <a:rPr lang="en-US" dirty="0"/>
              <a:t>God rejected these worn-out, wicked priests (vv. 10, 13).</a:t>
            </a:r>
          </a:p>
          <a:p>
            <a:r>
              <a:rPr lang="en-US" dirty="0"/>
              <a:t>Israel’s impending rejection looms large here (Matt 8:11-12; 21:31, 43). </a:t>
            </a:r>
          </a:p>
          <a:p>
            <a:r>
              <a:rPr lang="en-US" dirty="0"/>
              <a:t>Jesus said in John 4 that the day prophesied in Malachi 1:11 had arrived!  </a:t>
            </a:r>
          </a:p>
        </p:txBody>
      </p:sp>
    </p:spTree>
    <p:extLst>
      <p:ext uri="{BB962C8B-B14F-4D97-AF65-F5344CB8AC3E}">
        <p14:creationId xmlns:p14="http://schemas.microsoft.com/office/powerpoint/2010/main" val="34138078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A10CD2-651A-BA6E-4C38-2C8C09DA56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JESUS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B47ED8-E3D0-7CA8-58C5-35119D84D3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New </a:t>
            </a:r>
            <a:r>
              <a:rPr lang="en-US" dirty="0">
                <a:solidFill>
                  <a:srgbClr val="FF0000"/>
                </a:solidFill>
              </a:rPr>
              <a:t>Temple</a:t>
            </a:r>
            <a:r>
              <a:rPr lang="en-US" dirty="0"/>
              <a:t> (John 2:21). </a:t>
            </a:r>
          </a:p>
          <a:p>
            <a:r>
              <a:rPr lang="en-US" dirty="0"/>
              <a:t>The Obedient </a:t>
            </a:r>
            <a:r>
              <a:rPr lang="en-US" dirty="0">
                <a:solidFill>
                  <a:srgbClr val="FF0000"/>
                </a:solidFill>
              </a:rPr>
              <a:t>Son</a:t>
            </a:r>
            <a:r>
              <a:rPr lang="en-US" dirty="0"/>
              <a:t> who honors the Father (Lk 3:22; John 8:29; Heb 4:15). </a:t>
            </a:r>
          </a:p>
          <a:p>
            <a:r>
              <a:rPr lang="en-US" dirty="0"/>
              <a:t>The Once-for-All </a:t>
            </a:r>
            <a:r>
              <a:rPr lang="en-US" dirty="0">
                <a:solidFill>
                  <a:srgbClr val="FF0000"/>
                </a:solidFill>
              </a:rPr>
              <a:t>Sacrifice</a:t>
            </a:r>
            <a:r>
              <a:rPr lang="en-US" dirty="0"/>
              <a:t> placating God’s wrath against the sins of His people (Gal 3:13-14; Heb 10). </a:t>
            </a:r>
          </a:p>
          <a:p>
            <a:r>
              <a:rPr lang="en-US" dirty="0"/>
              <a:t>The Pure Passover </a:t>
            </a:r>
            <a:r>
              <a:rPr lang="en-US" dirty="0">
                <a:solidFill>
                  <a:srgbClr val="FF0000"/>
                </a:solidFill>
              </a:rPr>
              <a:t>Lamb</a:t>
            </a:r>
            <a:r>
              <a:rPr lang="en-US" dirty="0"/>
              <a:t> (John 1:29; 1 Cor 5:7). </a:t>
            </a:r>
          </a:p>
          <a:p>
            <a:r>
              <a:rPr lang="en-US" dirty="0"/>
              <a:t>The Risen </a:t>
            </a:r>
            <a:r>
              <a:rPr lang="en-US" dirty="0">
                <a:solidFill>
                  <a:srgbClr val="FF0000"/>
                </a:solidFill>
              </a:rPr>
              <a:t>Lord</a:t>
            </a:r>
            <a:r>
              <a:rPr lang="en-US" dirty="0"/>
              <a:t> who sends His Spirit to empower His people to present our bodies “as a living sacrifice” (John 14-16; Rom 12:1-2). </a:t>
            </a:r>
          </a:p>
        </p:txBody>
      </p:sp>
    </p:spTree>
    <p:extLst>
      <p:ext uri="{BB962C8B-B14F-4D97-AF65-F5344CB8AC3E}">
        <p14:creationId xmlns:p14="http://schemas.microsoft.com/office/powerpoint/2010/main" val="31327008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B15EE1-0D59-5856-CC20-22DE738D8D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GOD’S WARNING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BA23D6-2E9D-5373-01E6-D052345368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warning to Israel through Malachi still goes out to the Church (Rev 2:1-5). </a:t>
            </a:r>
          </a:p>
          <a:p>
            <a:r>
              <a:rPr lang="en-US" dirty="0">
                <a:solidFill>
                  <a:srgbClr val="FF0000"/>
                </a:solidFill>
              </a:rPr>
              <a:t>God’s Greatness must eclipse our Half-Heartedness! </a:t>
            </a:r>
          </a:p>
        </p:txBody>
      </p:sp>
    </p:spTree>
    <p:extLst>
      <p:ext uri="{BB962C8B-B14F-4D97-AF65-F5344CB8AC3E}">
        <p14:creationId xmlns:p14="http://schemas.microsoft.com/office/powerpoint/2010/main" val="606476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401</Words>
  <Application>Microsoft Office PowerPoint</Application>
  <PresentationFormat>Widescreen</PresentationFormat>
  <Paragraphs>30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A FATHER’S HONOR; A MASTER’S FEAR</vt:lpstr>
      <vt:lpstr>GOD’S COURTROOM</vt:lpstr>
      <vt:lpstr>AN AWFUL ARRAIGNMENT (vv. 6-10, 12-14a)</vt:lpstr>
      <vt:lpstr>The Root</vt:lpstr>
      <vt:lpstr>A GREAT GOD (vv. 5, 10-11, 14b)</vt:lpstr>
      <vt:lpstr>JESUS</vt:lpstr>
      <vt:lpstr>GOD’S WARNING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Keith McWhorter</dc:creator>
  <cp:lastModifiedBy>Keith McWhorter</cp:lastModifiedBy>
  <cp:revision>1</cp:revision>
  <dcterms:created xsi:type="dcterms:W3CDTF">2025-07-02T14:50:40Z</dcterms:created>
  <dcterms:modified xsi:type="dcterms:W3CDTF">2025-07-02T14:53:12Z</dcterms:modified>
</cp:coreProperties>
</file>