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9C60A-36CC-84C4-3570-804F5DCA72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63494F3-9512-1B6E-EF2C-5156B219A2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CC58C4-ABCA-06A6-37DA-7A5C6D37B643}"/>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8F033790-2510-F471-880E-A3F3767AA1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02D2C5-A769-D940-DC32-DCC47E56F2DF}"/>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2699832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0F17E-45E1-2639-D2EB-FEFB125C0C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9F0E8A-565C-96D9-85B4-3BB64B497D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4041D7-B32A-1EF0-6297-D866380F4A1B}"/>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308A8043-4B5C-5DAE-D75F-E348DF0952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FED113-B401-5C5D-562F-8BC8BF50C205}"/>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4025237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5B9936E-45A9-3F1F-FEB1-C256C55068A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BAAB524-ACB9-5977-1CFC-85C8D21B813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B51548-06F7-10FE-6D99-4D64471AC4DD}"/>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B5512F85-1A5B-D709-A922-8C58BC4827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BAF4C3-C1E1-8EF0-1F2D-B3828F7C4793}"/>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3715222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19CA-AA61-57B3-BFD5-C16944C2AC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D0DAD5-22C3-9D7C-FE7D-73240E878C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C797FC-5604-B462-BC27-022347D2C706}"/>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B70529F9-3924-090B-E805-135BEFB030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0B7531-ACB7-E873-E002-FC84391B87AE}"/>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1909723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9F6B8-0265-41E4-1CD4-5BAB657A57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EFA73EB-2767-D220-F786-9B7788C0B4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7A1A38-8461-2417-D189-D435818CB106}"/>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C81542CE-992E-E69D-037F-B9EC06B397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32EC12-BF5D-2C3D-F12F-1F803DECC898}"/>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3252606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A4A32-126B-B67C-D0C7-A8F28EC8A6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2EBBB8-CAD3-A3FF-A631-8069D7243AD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10CBD0-E168-57BC-A8D0-482DEADFA2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1F18FF-2388-C447-A063-F1E7E31E035D}"/>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6" name="Footer Placeholder 5">
            <a:extLst>
              <a:ext uri="{FF2B5EF4-FFF2-40B4-BE49-F238E27FC236}">
                <a16:creationId xmlns:a16="http://schemas.microsoft.com/office/drawing/2014/main" id="{C8FA0CEA-34B7-D551-AF3D-476EC831A2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BEA8DE-EA4F-6A4F-6741-F4033FC40A6E}"/>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2220895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882C3-19D9-9E4A-1E6B-98B3F34702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FECACA-D8C1-9CAB-D2F2-29DB68A75C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96F9EA-DF8A-69AB-669B-92CD2A54A9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80CA796-707C-5AF6-1C68-ACEBC10BA2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24ADA8-8190-3AB8-242C-329300E9F63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528480-76A5-E2F4-908C-BD5428DB2C97}"/>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8" name="Footer Placeholder 7">
            <a:extLst>
              <a:ext uri="{FF2B5EF4-FFF2-40B4-BE49-F238E27FC236}">
                <a16:creationId xmlns:a16="http://schemas.microsoft.com/office/drawing/2014/main" id="{952C8EFF-1AA0-334B-2DD5-18319CB0D4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4B9330-7971-A190-2B5A-A97D89CE1156}"/>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3307724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9146C-8923-76CF-DA2F-7D7B101A1B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93D3CC-1A53-2109-1524-91E7536A9BD9}"/>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4" name="Footer Placeholder 3">
            <a:extLst>
              <a:ext uri="{FF2B5EF4-FFF2-40B4-BE49-F238E27FC236}">
                <a16:creationId xmlns:a16="http://schemas.microsoft.com/office/drawing/2014/main" id="{645CFC17-594A-6E60-C70A-48345A22C74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FC9A9C-1C05-96B8-F569-D79FADCD2EC5}"/>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67581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287774-A980-7573-5051-F57EDD65C525}"/>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3" name="Footer Placeholder 2">
            <a:extLst>
              <a:ext uri="{FF2B5EF4-FFF2-40B4-BE49-F238E27FC236}">
                <a16:creationId xmlns:a16="http://schemas.microsoft.com/office/drawing/2014/main" id="{FF77A1C8-638D-F4EA-4E7E-8C276DDADF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E56E1E-A364-593B-A03B-CFE8DA56773F}"/>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3018538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8D5F5-EB50-274B-4CEF-3110607651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98D896-5AA8-A78C-1E42-7CBB4F95C8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F12276-00C0-6C67-18E7-BD2B7D25BB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D80F3D-9A1B-F771-BBC3-66DD75518A24}"/>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6" name="Footer Placeholder 5">
            <a:extLst>
              <a:ext uri="{FF2B5EF4-FFF2-40B4-BE49-F238E27FC236}">
                <a16:creationId xmlns:a16="http://schemas.microsoft.com/office/drawing/2014/main" id="{9BEC6006-4017-BE3F-9DBF-59ED08AD83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F93BB7-7B2A-DB26-5BC7-44D3D4CE76FF}"/>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1308444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0F3D7-89B1-CE8F-85C3-363B28A95C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41DB72-9701-BE1C-D9CB-623D19F4AC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D9598A5-3F40-BB02-5B3B-5CE8BDA65F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F8D8A3-E207-EE31-A2E9-8941FFE61A44}"/>
              </a:ext>
            </a:extLst>
          </p:cNvPr>
          <p:cNvSpPr>
            <a:spLocks noGrp="1"/>
          </p:cNvSpPr>
          <p:nvPr>
            <p:ph type="dt" sz="half" idx="10"/>
          </p:nvPr>
        </p:nvSpPr>
        <p:spPr/>
        <p:txBody>
          <a:bodyPr/>
          <a:lstStyle/>
          <a:p>
            <a:fld id="{AA364AFB-A706-4C61-A5AF-6425CA4E486E}" type="datetimeFigureOut">
              <a:rPr lang="en-US" smtClean="0"/>
              <a:t>8/19/2025</a:t>
            </a:fld>
            <a:endParaRPr lang="en-US"/>
          </a:p>
        </p:txBody>
      </p:sp>
      <p:sp>
        <p:nvSpPr>
          <p:cNvPr id="6" name="Footer Placeholder 5">
            <a:extLst>
              <a:ext uri="{FF2B5EF4-FFF2-40B4-BE49-F238E27FC236}">
                <a16:creationId xmlns:a16="http://schemas.microsoft.com/office/drawing/2014/main" id="{80AED4CA-E618-AB9C-B946-144A99C728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DEC837-080E-A37C-E68C-CC7A1F4D2FA0}"/>
              </a:ext>
            </a:extLst>
          </p:cNvPr>
          <p:cNvSpPr>
            <a:spLocks noGrp="1"/>
          </p:cNvSpPr>
          <p:nvPr>
            <p:ph type="sldNum" sz="quarter" idx="12"/>
          </p:nvPr>
        </p:nvSpPr>
        <p:spPr/>
        <p:txBody>
          <a:bodyPr/>
          <a:lstStyle/>
          <a:p>
            <a:fld id="{F7C6B781-00CE-4025-A0F6-B5459F9629CF}" type="slidenum">
              <a:rPr lang="en-US" smtClean="0"/>
              <a:t>‹#›</a:t>
            </a:fld>
            <a:endParaRPr lang="en-US"/>
          </a:p>
        </p:txBody>
      </p:sp>
    </p:spTree>
    <p:extLst>
      <p:ext uri="{BB962C8B-B14F-4D97-AF65-F5344CB8AC3E}">
        <p14:creationId xmlns:p14="http://schemas.microsoft.com/office/powerpoint/2010/main" val="707265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CF8AC8-6814-B2B1-FB13-AC548AD3F3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28F4CC-3EC8-70A0-6FAF-2C86C1EB05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16B985-07F2-64BE-68F9-0FE2BB67DE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64AFB-A706-4C61-A5AF-6425CA4E486E}" type="datetimeFigureOut">
              <a:rPr lang="en-US" smtClean="0"/>
              <a:t>8/19/2025</a:t>
            </a:fld>
            <a:endParaRPr lang="en-US"/>
          </a:p>
        </p:txBody>
      </p:sp>
      <p:sp>
        <p:nvSpPr>
          <p:cNvPr id="5" name="Footer Placeholder 4">
            <a:extLst>
              <a:ext uri="{FF2B5EF4-FFF2-40B4-BE49-F238E27FC236}">
                <a16:creationId xmlns:a16="http://schemas.microsoft.com/office/drawing/2014/main" id="{8E5A968F-0F04-8F35-ABE1-AF66BC4B62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379AC5-570A-1C0C-07E6-65CE4740F9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6B781-00CE-4025-A0F6-B5459F9629CF}" type="slidenum">
              <a:rPr lang="en-US" smtClean="0"/>
              <a:t>‹#›</a:t>
            </a:fld>
            <a:endParaRPr lang="en-US"/>
          </a:p>
        </p:txBody>
      </p:sp>
    </p:spTree>
    <p:extLst>
      <p:ext uri="{BB962C8B-B14F-4D97-AF65-F5344CB8AC3E}">
        <p14:creationId xmlns:p14="http://schemas.microsoft.com/office/powerpoint/2010/main" val="3318098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55AF4-BB33-6939-DD99-D6EFFE44B4C2}"/>
              </a:ext>
            </a:extLst>
          </p:cNvPr>
          <p:cNvSpPr>
            <a:spLocks noGrp="1"/>
          </p:cNvSpPr>
          <p:nvPr>
            <p:ph type="ctrTitle"/>
          </p:nvPr>
        </p:nvSpPr>
        <p:spPr/>
        <p:txBody>
          <a:bodyPr/>
          <a:lstStyle/>
          <a:p>
            <a:r>
              <a:rPr lang="en-US" dirty="0"/>
              <a:t>MY MESSENGER, MY MESSIAH, MYSELF</a:t>
            </a:r>
          </a:p>
        </p:txBody>
      </p:sp>
      <p:sp>
        <p:nvSpPr>
          <p:cNvPr id="3" name="Subtitle 2">
            <a:extLst>
              <a:ext uri="{FF2B5EF4-FFF2-40B4-BE49-F238E27FC236}">
                <a16:creationId xmlns:a16="http://schemas.microsoft.com/office/drawing/2014/main" id="{EF3C2C17-A5FB-501A-ED9E-624E36794297}"/>
              </a:ext>
            </a:extLst>
          </p:cNvPr>
          <p:cNvSpPr>
            <a:spLocks noGrp="1"/>
          </p:cNvSpPr>
          <p:nvPr>
            <p:ph type="subTitle" idx="1"/>
          </p:nvPr>
        </p:nvSpPr>
        <p:spPr/>
        <p:txBody>
          <a:bodyPr/>
          <a:lstStyle/>
          <a:p>
            <a:r>
              <a:rPr lang="en-US" b="1" dirty="0"/>
              <a:t>Malachi 3:1-4</a:t>
            </a:r>
          </a:p>
        </p:txBody>
      </p:sp>
    </p:spTree>
    <p:extLst>
      <p:ext uri="{BB962C8B-B14F-4D97-AF65-F5344CB8AC3E}">
        <p14:creationId xmlns:p14="http://schemas.microsoft.com/office/powerpoint/2010/main" val="271167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6AC05-0EA0-DF19-1463-94BFBA3EA396}"/>
              </a:ext>
            </a:extLst>
          </p:cNvPr>
          <p:cNvSpPr>
            <a:spLocks noGrp="1"/>
          </p:cNvSpPr>
          <p:nvPr>
            <p:ph type="title"/>
          </p:nvPr>
        </p:nvSpPr>
        <p:spPr/>
        <p:txBody>
          <a:bodyPr/>
          <a:lstStyle/>
          <a:p>
            <a:r>
              <a:rPr lang="en-US" dirty="0"/>
              <a:t>THE POINT</a:t>
            </a:r>
          </a:p>
        </p:txBody>
      </p:sp>
      <p:sp>
        <p:nvSpPr>
          <p:cNvPr id="3" name="Content Placeholder 2">
            <a:extLst>
              <a:ext uri="{FF2B5EF4-FFF2-40B4-BE49-F238E27FC236}">
                <a16:creationId xmlns:a16="http://schemas.microsoft.com/office/drawing/2014/main" id="{B4981664-F648-B83D-619B-78DF7A57E089}"/>
              </a:ext>
            </a:extLst>
          </p:cNvPr>
          <p:cNvSpPr>
            <a:spLocks noGrp="1"/>
          </p:cNvSpPr>
          <p:nvPr>
            <p:ph idx="1"/>
          </p:nvPr>
        </p:nvSpPr>
        <p:spPr/>
        <p:txBody>
          <a:bodyPr/>
          <a:lstStyle/>
          <a:p>
            <a:r>
              <a:rPr lang="en-US" b="1" dirty="0"/>
              <a:t>Be careful what you ask God for! </a:t>
            </a:r>
          </a:p>
          <a:p>
            <a:r>
              <a:rPr lang="en-US" dirty="0"/>
              <a:t>Israel asked, “Where is the God of judgment?” </a:t>
            </a:r>
          </a:p>
          <a:p>
            <a:r>
              <a:rPr lang="en-US" dirty="0"/>
              <a:t>With the rebuilt temple, messianic fervor was high, yet Malachi warned them that the coming of God’s King and Kingdom would be both </a:t>
            </a:r>
            <a:r>
              <a:rPr lang="en-US" b="1" u="sng" dirty="0"/>
              <a:t>petrifying</a:t>
            </a:r>
            <a:r>
              <a:rPr lang="en-US" dirty="0"/>
              <a:t> and </a:t>
            </a:r>
            <a:r>
              <a:rPr lang="en-US" b="1" u="sng" dirty="0"/>
              <a:t>purifying</a:t>
            </a:r>
            <a:r>
              <a:rPr lang="en-US" dirty="0"/>
              <a:t>. </a:t>
            </a:r>
          </a:p>
        </p:txBody>
      </p:sp>
    </p:spTree>
    <p:extLst>
      <p:ext uri="{BB962C8B-B14F-4D97-AF65-F5344CB8AC3E}">
        <p14:creationId xmlns:p14="http://schemas.microsoft.com/office/powerpoint/2010/main" val="3415252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0A63C-F32E-B802-A3BC-E17E4AA00B05}"/>
              </a:ext>
            </a:extLst>
          </p:cNvPr>
          <p:cNvSpPr>
            <a:spLocks noGrp="1"/>
          </p:cNvSpPr>
          <p:nvPr>
            <p:ph type="title"/>
          </p:nvPr>
        </p:nvSpPr>
        <p:spPr/>
        <p:txBody>
          <a:bodyPr/>
          <a:lstStyle/>
          <a:p>
            <a:r>
              <a:rPr lang="en-US" dirty="0"/>
              <a:t>GOD’S ANSWER (v. 1)</a:t>
            </a:r>
          </a:p>
        </p:txBody>
      </p:sp>
      <p:sp>
        <p:nvSpPr>
          <p:cNvPr id="3" name="Content Placeholder 2">
            <a:extLst>
              <a:ext uri="{FF2B5EF4-FFF2-40B4-BE49-F238E27FC236}">
                <a16:creationId xmlns:a16="http://schemas.microsoft.com/office/drawing/2014/main" id="{A0D76F22-CC96-5D09-88FC-ABC3ACC4288D}"/>
              </a:ext>
            </a:extLst>
          </p:cNvPr>
          <p:cNvSpPr>
            <a:spLocks noGrp="1"/>
          </p:cNvSpPr>
          <p:nvPr>
            <p:ph idx="1"/>
          </p:nvPr>
        </p:nvSpPr>
        <p:spPr/>
        <p:txBody>
          <a:bodyPr/>
          <a:lstStyle/>
          <a:p>
            <a:r>
              <a:rPr lang="en-US" dirty="0"/>
              <a:t>The coming of the God of justice is preceded by a preparatory prophet – </a:t>
            </a:r>
            <a:r>
              <a:rPr lang="en-US" i="1" dirty="0"/>
              <a:t>Malachi; My messenger! 							</a:t>
            </a:r>
            <a:r>
              <a:rPr lang="en-US" dirty="0"/>
              <a:t>›Play on words here is powerful.						›The future sense dominates, though. </a:t>
            </a:r>
          </a:p>
          <a:p>
            <a:r>
              <a:rPr lang="en-US" dirty="0"/>
              <a:t>Malachi borrows from Isaiah 40:3, and all four Gospels apply this prophecy to </a:t>
            </a:r>
            <a:r>
              <a:rPr lang="en-US" b="1" dirty="0"/>
              <a:t>John the Baptist </a:t>
            </a:r>
            <a:r>
              <a:rPr lang="en-US" dirty="0"/>
              <a:t>(Matt 3:1–12; Mark 1:2–8; Luke 3:2–18; John 1:6–8, 19–28). </a:t>
            </a:r>
          </a:p>
          <a:p>
            <a:r>
              <a:rPr lang="en-US" dirty="0"/>
              <a:t>Jesus also said the prophecy of </a:t>
            </a:r>
            <a:r>
              <a:rPr lang="en-US" b="1" dirty="0"/>
              <a:t>Elijah’s</a:t>
            </a:r>
            <a:r>
              <a:rPr lang="en-US" dirty="0"/>
              <a:t> coming was fulfilled in John the Baptist (Malachi 4:5; </a:t>
            </a:r>
            <a:r>
              <a:rPr lang="sv-SE" dirty="0"/>
              <a:t>Matt 11:3, 10, 14; 17:10-13</a:t>
            </a:r>
            <a:r>
              <a:rPr lang="en-US" dirty="0"/>
              <a:t>). </a:t>
            </a:r>
          </a:p>
        </p:txBody>
      </p:sp>
    </p:spTree>
    <p:extLst>
      <p:ext uri="{BB962C8B-B14F-4D97-AF65-F5344CB8AC3E}">
        <p14:creationId xmlns:p14="http://schemas.microsoft.com/office/powerpoint/2010/main" val="3262266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D027-C3B0-E1B0-B906-1879E9FED77B}"/>
              </a:ext>
            </a:extLst>
          </p:cNvPr>
          <p:cNvSpPr>
            <a:spLocks noGrp="1"/>
          </p:cNvSpPr>
          <p:nvPr>
            <p:ph type="title"/>
          </p:nvPr>
        </p:nvSpPr>
        <p:spPr/>
        <p:txBody>
          <a:bodyPr/>
          <a:lstStyle/>
          <a:p>
            <a:r>
              <a:rPr lang="en-US" dirty="0"/>
              <a:t>GOD’S COMING</a:t>
            </a:r>
          </a:p>
        </p:txBody>
      </p:sp>
      <p:sp>
        <p:nvSpPr>
          <p:cNvPr id="3" name="Content Placeholder 2">
            <a:extLst>
              <a:ext uri="{FF2B5EF4-FFF2-40B4-BE49-F238E27FC236}">
                <a16:creationId xmlns:a16="http://schemas.microsoft.com/office/drawing/2014/main" id="{DDCC9726-7E6D-47AF-9F54-59D1E3577F34}"/>
              </a:ext>
            </a:extLst>
          </p:cNvPr>
          <p:cNvSpPr>
            <a:spLocks noGrp="1"/>
          </p:cNvSpPr>
          <p:nvPr>
            <p:ph idx="1"/>
          </p:nvPr>
        </p:nvSpPr>
        <p:spPr/>
        <p:txBody>
          <a:bodyPr/>
          <a:lstStyle/>
          <a:p>
            <a:r>
              <a:rPr lang="en-US" dirty="0"/>
              <a:t>Then, “</a:t>
            </a:r>
            <a:r>
              <a:rPr lang="en-US" b="1" dirty="0">
                <a:highlight>
                  <a:srgbClr val="FFFF00"/>
                </a:highlight>
              </a:rPr>
              <a:t>The Lord </a:t>
            </a:r>
            <a:r>
              <a:rPr lang="en-US" dirty="0"/>
              <a:t>whom you seek will suddenly come to His temple; and </a:t>
            </a:r>
            <a:r>
              <a:rPr lang="en-US" b="1" dirty="0">
                <a:highlight>
                  <a:srgbClr val="FFFF00"/>
                </a:highlight>
              </a:rPr>
              <a:t>the messenger </a:t>
            </a:r>
            <a:r>
              <a:rPr lang="en-US" dirty="0"/>
              <a:t>of the covenant in whom you delight, behold, </a:t>
            </a:r>
            <a:r>
              <a:rPr lang="en-US" b="1" dirty="0">
                <a:highlight>
                  <a:srgbClr val="FFFF00"/>
                </a:highlight>
              </a:rPr>
              <a:t>He</a:t>
            </a:r>
            <a:r>
              <a:rPr lang="en-US" dirty="0"/>
              <a:t> is coming.” </a:t>
            </a:r>
          </a:p>
          <a:p>
            <a:r>
              <a:rPr lang="en-US" dirty="0"/>
              <a:t>This is messianic language for sure! </a:t>
            </a:r>
          </a:p>
          <a:p>
            <a:r>
              <a:rPr lang="en-US" dirty="0"/>
              <a:t>The “messenger / angel of the covenant” would remind Israel of </a:t>
            </a:r>
            <a:r>
              <a:rPr lang="en-US" b="1" dirty="0"/>
              <a:t>Yahweh’s personal appearances </a:t>
            </a:r>
            <a:r>
              <a:rPr lang="en-US" dirty="0"/>
              <a:t>and leadership (Ex 14:19; 23:20-21; Isa 63:9). 											›See also Gen 18:1-2, 17, 33; 31:11; Ex 3:2-6; Acts 7:38. </a:t>
            </a:r>
          </a:p>
          <a:p>
            <a:r>
              <a:rPr lang="en-US" dirty="0"/>
              <a:t>The </a:t>
            </a:r>
            <a:r>
              <a:rPr lang="en-US" b="1" dirty="0"/>
              <a:t>Divine nature </a:t>
            </a:r>
            <a:r>
              <a:rPr lang="en-US" dirty="0"/>
              <a:t>of the Messiah is upheld here; He is “the Lord” [Hebrew </a:t>
            </a:r>
            <a:r>
              <a:rPr lang="en-US" i="1" dirty="0"/>
              <a:t>ha </a:t>
            </a:r>
            <a:r>
              <a:rPr lang="en-US" i="1" dirty="0" err="1"/>
              <a:t>adon</a:t>
            </a:r>
            <a:r>
              <a:rPr lang="en-US" dirty="0"/>
              <a:t>]. </a:t>
            </a:r>
          </a:p>
        </p:txBody>
      </p:sp>
    </p:spTree>
    <p:extLst>
      <p:ext uri="{BB962C8B-B14F-4D97-AF65-F5344CB8AC3E}">
        <p14:creationId xmlns:p14="http://schemas.microsoft.com/office/powerpoint/2010/main" val="223382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FD61A-303A-329B-7929-9111D2EF8206}"/>
              </a:ext>
            </a:extLst>
          </p:cNvPr>
          <p:cNvSpPr>
            <a:spLocks noGrp="1"/>
          </p:cNvSpPr>
          <p:nvPr>
            <p:ph type="title"/>
          </p:nvPr>
        </p:nvSpPr>
        <p:spPr/>
        <p:txBody>
          <a:bodyPr/>
          <a:lstStyle/>
          <a:p>
            <a:r>
              <a:rPr lang="en-US" dirty="0"/>
              <a:t>JESUS - IMMANUEL</a:t>
            </a:r>
          </a:p>
        </p:txBody>
      </p:sp>
      <p:sp>
        <p:nvSpPr>
          <p:cNvPr id="3" name="Content Placeholder 2">
            <a:extLst>
              <a:ext uri="{FF2B5EF4-FFF2-40B4-BE49-F238E27FC236}">
                <a16:creationId xmlns:a16="http://schemas.microsoft.com/office/drawing/2014/main" id="{109013DE-C19B-F30D-C314-89C17AB21CF9}"/>
              </a:ext>
            </a:extLst>
          </p:cNvPr>
          <p:cNvSpPr>
            <a:spLocks noGrp="1"/>
          </p:cNvSpPr>
          <p:nvPr>
            <p:ph idx="1"/>
          </p:nvPr>
        </p:nvSpPr>
        <p:spPr/>
        <p:txBody>
          <a:bodyPr/>
          <a:lstStyle/>
          <a:p>
            <a:r>
              <a:rPr lang="en-US" dirty="0"/>
              <a:t>Jesus’ coming was indeed “sudden,” meaning “</a:t>
            </a:r>
            <a:r>
              <a:rPr lang="en-US" b="1" dirty="0"/>
              <a:t>unexpected</a:t>
            </a:r>
            <a:r>
              <a:rPr lang="en-US" dirty="0"/>
              <a:t>.” </a:t>
            </a:r>
          </a:p>
          <a:p>
            <a:r>
              <a:rPr lang="en-US" dirty="0"/>
              <a:t>After 400 years of prophetic silence, His coming likely felt “sudden” in a temporal sense.</a:t>
            </a:r>
          </a:p>
          <a:p>
            <a:r>
              <a:rPr lang="en-US" dirty="0"/>
              <a:t>But the New Testament repeatedly highlights the ways in which Jesus proved to be a “</a:t>
            </a:r>
            <a:r>
              <a:rPr lang="en-US" b="1" dirty="0"/>
              <a:t>surprising</a:t>
            </a:r>
            <a:r>
              <a:rPr lang="en-US" dirty="0"/>
              <a:t>” Messiah. </a:t>
            </a:r>
          </a:p>
        </p:txBody>
      </p:sp>
    </p:spTree>
    <p:extLst>
      <p:ext uri="{BB962C8B-B14F-4D97-AF65-F5344CB8AC3E}">
        <p14:creationId xmlns:p14="http://schemas.microsoft.com/office/powerpoint/2010/main" val="316837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61ECC-4A12-4A2B-DB96-2BB47B7BF958}"/>
              </a:ext>
            </a:extLst>
          </p:cNvPr>
          <p:cNvSpPr>
            <a:spLocks noGrp="1"/>
          </p:cNvSpPr>
          <p:nvPr>
            <p:ph type="title"/>
          </p:nvPr>
        </p:nvSpPr>
        <p:spPr/>
        <p:txBody>
          <a:bodyPr/>
          <a:lstStyle/>
          <a:p>
            <a:r>
              <a:rPr lang="en-US" dirty="0"/>
              <a:t>MESSIAH &amp; HIS MISSION (vv. 2-4)</a:t>
            </a:r>
          </a:p>
        </p:txBody>
      </p:sp>
      <p:sp>
        <p:nvSpPr>
          <p:cNvPr id="3" name="Content Placeholder 2">
            <a:extLst>
              <a:ext uri="{FF2B5EF4-FFF2-40B4-BE49-F238E27FC236}">
                <a16:creationId xmlns:a16="http://schemas.microsoft.com/office/drawing/2014/main" id="{492D5214-3A66-D385-B629-1FCC3663498E}"/>
              </a:ext>
            </a:extLst>
          </p:cNvPr>
          <p:cNvSpPr>
            <a:spLocks noGrp="1"/>
          </p:cNvSpPr>
          <p:nvPr>
            <p:ph idx="1"/>
          </p:nvPr>
        </p:nvSpPr>
        <p:spPr/>
        <p:txBody>
          <a:bodyPr>
            <a:normAutofit/>
          </a:bodyPr>
          <a:lstStyle/>
          <a:p>
            <a:r>
              <a:rPr lang="en-US" dirty="0"/>
              <a:t>Malachi’s words pull together various prophesies and Scriptures, such as Joel 2:11, Amos 5:18 and Psalm 130:3. </a:t>
            </a:r>
          </a:p>
          <a:p>
            <a:r>
              <a:rPr lang="en-US" dirty="0"/>
              <a:t>Messiah’s coming is petrifying, especially apart from repentance!</a:t>
            </a:r>
          </a:p>
          <a:p>
            <a:r>
              <a:rPr lang="en-US" b="1" dirty="0"/>
              <a:t>Fire and Soap </a:t>
            </a:r>
            <a:r>
              <a:rPr lang="en-US" dirty="0"/>
              <a:t>are common illustrations (Isa 1; 4; </a:t>
            </a:r>
            <a:r>
              <a:rPr lang="en-US" dirty="0" err="1"/>
              <a:t>Ezek</a:t>
            </a:r>
            <a:r>
              <a:rPr lang="en-US" dirty="0"/>
              <a:t> 20; Zech 13). </a:t>
            </a:r>
          </a:p>
          <a:p>
            <a:r>
              <a:rPr lang="en-US" dirty="0"/>
              <a:t>John the Baptist’s message was perfectly aligned: “</a:t>
            </a:r>
            <a:r>
              <a:rPr lang="en-US" i="1" dirty="0"/>
              <a:t>He will baptize you with the Holy Spirit and fire. His winnowing fork is in His hand and He will clear the threshing floor and gather His wheat into the barn, but the chaff He will burn with unquenchable fire</a:t>
            </a:r>
            <a:r>
              <a:rPr lang="en-US" dirty="0"/>
              <a:t>” (Matt 3:11-12). </a:t>
            </a:r>
          </a:p>
          <a:p>
            <a:r>
              <a:rPr lang="en-US" b="1" dirty="0"/>
              <a:t>Judgment &amp; Salvation </a:t>
            </a:r>
            <a:r>
              <a:rPr lang="en-US" dirty="0"/>
              <a:t>framed Jesus’ dual mission. </a:t>
            </a:r>
          </a:p>
        </p:txBody>
      </p:sp>
    </p:spTree>
    <p:extLst>
      <p:ext uri="{BB962C8B-B14F-4D97-AF65-F5344CB8AC3E}">
        <p14:creationId xmlns:p14="http://schemas.microsoft.com/office/powerpoint/2010/main" val="2455062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5644F-B8C3-6351-DF9C-0498D278EACC}"/>
              </a:ext>
            </a:extLst>
          </p:cNvPr>
          <p:cNvSpPr>
            <a:spLocks noGrp="1"/>
          </p:cNvSpPr>
          <p:nvPr>
            <p:ph type="title"/>
          </p:nvPr>
        </p:nvSpPr>
        <p:spPr/>
        <p:txBody>
          <a:bodyPr/>
          <a:lstStyle/>
          <a:p>
            <a:r>
              <a:rPr lang="en-US" dirty="0"/>
              <a:t>PURIFYING PRIESTS &amp; PEOPLE</a:t>
            </a:r>
          </a:p>
        </p:txBody>
      </p:sp>
      <p:sp>
        <p:nvSpPr>
          <p:cNvPr id="3" name="Content Placeholder 2">
            <a:extLst>
              <a:ext uri="{FF2B5EF4-FFF2-40B4-BE49-F238E27FC236}">
                <a16:creationId xmlns:a16="http://schemas.microsoft.com/office/drawing/2014/main" id="{D96933DA-FB95-8D6D-2DDE-042CE05A8793}"/>
              </a:ext>
            </a:extLst>
          </p:cNvPr>
          <p:cNvSpPr>
            <a:spLocks noGrp="1"/>
          </p:cNvSpPr>
          <p:nvPr>
            <p:ph idx="1"/>
          </p:nvPr>
        </p:nvSpPr>
        <p:spPr/>
        <p:txBody>
          <a:bodyPr/>
          <a:lstStyle/>
          <a:p>
            <a:r>
              <a:rPr lang="en-US" dirty="0"/>
              <a:t>Silversmiths refine the metal until they see their own reflection in it (Rom 8:29-30; John 15:1-3). </a:t>
            </a:r>
          </a:p>
          <a:p>
            <a:r>
              <a:rPr lang="en-US" dirty="0"/>
              <a:t>Jesus </a:t>
            </a:r>
            <a:r>
              <a:rPr lang="en-US" b="1" dirty="0"/>
              <a:t>saves and sanctifies </a:t>
            </a:r>
            <a:r>
              <a:rPr lang="en-US" dirty="0"/>
              <a:t>His people, making them a “royal priesthood” (1 Peter 2:9) and “priests to God” (Rev 1:6). </a:t>
            </a:r>
          </a:p>
          <a:p>
            <a:r>
              <a:rPr lang="en-US" dirty="0"/>
              <a:t>By faith in Christ, we can offer up our lives, our gifts, our thanksgiving as </a:t>
            </a:r>
            <a:r>
              <a:rPr lang="en-US" b="1" dirty="0"/>
              <a:t>offerings acceptable to God </a:t>
            </a:r>
            <a:r>
              <a:rPr lang="en-US" dirty="0"/>
              <a:t>(Rom 12:1-2; Phil 2:17-18; Heb 13:15-16) and we worship in “spirit and truth” (John 4:21-26). </a:t>
            </a:r>
          </a:p>
          <a:p>
            <a:r>
              <a:rPr lang="en-US" dirty="0"/>
              <a:t>Messiah’s entire mission is encompassed here by Malachi, </a:t>
            </a:r>
            <a:r>
              <a:rPr lang="en-US" u="sng" dirty="0"/>
              <a:t>both</a:t>
            </a:r>
            <a:r>
              <a:rPr lang="en-US" dirty="0"/>
              <a:t> First and Second Comings!   </a:t>
            </a:r>
          </a:p>
        </p:txBody>
      </p:sp>
    </p:spTree>
    <p:extLst>
      <p:ext uri="{BB962C8B-B14F-4D97-AF65-F5344CB8AC3E}">
        <p14:creationId xmlns:p14="http://schemas.microsoft.com/office/powerpoint/2010/main" val="1144615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BDF0C-5573-128F-6C77-4E842D5E5E8D}"/>
              </a:ext>
            </a:extLst>
          </p:cNvPr>
          <p:cNvSpPr>
            <a:spLocks noGrp="1"/>
          </p:cNvSpPr>
          <p:nvPr>
            <p:ph type="title"/>
          </p:nvPr>
        </p:nvSpPr>
        <p:spPr/>
        <p:txBody>
          <a:bodyPr/>
          <a:lstStyle/>
          <a:p>
            <a:r>
              <a:rPr lang="en-US" dirty="0"/>
              <a:t>BE CAREFUL WHAT YOU ASK FOR!</a:t>
            </a:r>
          </a:p>
        </p:txBody>
      </p:sp>
      <p:sp>
        <p:nvSpPr>
          <p:cNvPr id="3" name="Content Placeholder 2">
            <a:extLst>
              <a:ext uri="{FF2B5EF4-FFF2-40B4-BE49-F238E27FC236}">
                <a16:creationId xmlns:a16="http://schemas.microsoft.com/office/drawing/2014/main" id="{5D7EAFE3-66A8-4EEF-8932-032523BBBCC5}"/>
              </a:ext>
            </a:extLst>
          </p:cNvPr>
          <p:cNvSpPr>
            <a:spLocks noGrp="1"/>
          </p:cNvSpPr>
          <p:nvPr>
            <p:ph idx="1"/>
          </p:nvPr>
        </p:nvSpPr>
        <p:spPr/>
        <p:txBody>
          <a:bodyPr/>
          <a:lstStyle/>
          <a:p>
            <a:r>
              <a:rPr lang="en-US" dirty="0"/>
              <a:t>Come to Christ for mercy today, or it’s judgment tomorrow.</a:t>
            </a:r>
          </a:p>
          <a:p>
            <a:r>
              <a:rPr lang="en-US" dirty="0"/>
              <a:t>Purifying grace today, or perpetual fire tomorrow.</a:t>
            </a:r>
          </a:p>
          <a:p>
            <a:r>
              <a:rPr lang="en-US" dirty="0"/>
              <a:t>When Christ comes again, will you be </a:t>
            </a:r>
            <a:r>
              <a:rPr lang="en-US" b="1" dirty="0"/>
              <a:t>purified or petrified</a:t>
            </a:r>
            <a:r>
              <a:rPr lang="en-US" dirty="0"/>
              <a:t>? </a:t>
            </a:r>
          </a:p>
        </p:txBody>
      </p:sp>
    </p:spTree>
    <p:extLst>
      <p:ext uri="{BB962C8B-B14F-4D97-AF65-F5344CB8AC3E}">
        <p14:creationId xmlns:p14="http://schemas.microsoft.com/office/powerpoint/2010/main" val="3849228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619</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MY MESSENGER, MY MESSIAH, MYSELF</vt:lpstr>
      <vt:lpstr>THE POINT</vt:lpstr>
      <vt:lpstr>GOD’S ANSWER (v. 1)</vt:lpstr>
      <vt:lpstr>GOD’S COMING</vt:lpstr>
      <vt:lpstr>JESUS - IMMANUEL</vt:lpstr>
      <vt:lpstr>MESSIAH &amp; HIS MISSION (vv. 2-4)</vt:lpstr>
      <vt:lpstr>PURIFYING PRIESTS &amp; PEOPLE</vt:lpstr>
      <vt:lpstr>BE CAREFUL WHAT YOU ASK FOR!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Keith McWhorter</dc:creator>
  <cp:lastModifiedBy>Keith McWhorter</cp:lastModifiedBy>
  <cp:revision>1</cp:revision>
  <dcterms:created xsi:type="dcterms:W3CDTF">2025-08-19T13:55:09Z</dcterms:created>
  <dcterms:modified xsi:type="dcterms:W3CDTF">2025-08-19T13:55:12Z</dcterms:modified>
</cp:coreProperties>
</file>