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BBE6F-42C0-9324-1AE0-414005E052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5990993-89FA-0069-4264-B87BC1FF7C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68F533C-D4FE-B594-33EE-DD597BD2EE8B}"/>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5" name="Footer Placeholder 4">
            <a:extLst>
              <a:ext uri="{FF2B5EF4-FFF2-40B4-BE49-F238E27FC236}">
                <a16:creationId xmlns:a16="http://schemas.microsoft.com/office/drawing/2014/main" id="{12EB7FE9-33C4-AAB8-4A3C-6AC37373F5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C0D1EB-BB21-0886-46FE-CAB5F1CE068D}"/>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1624526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E9048-BBC9-63DB-CEB6-F0CE37DE0A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863156-800F-8AB9-A6AC-74159163CC7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4679F2-2E96-405C-4BCB-CBEC91C6C003}"/>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5" name="Footer Placeholder 4">
            <a:extLst>
              <a:ext uri="{FF2B5EF4-FFF2-40B4-BE49-F238E27FC236}">
                <a16:creationId xmlns:a16="http://schemas.microsoft.com/office/drawing/2014/main" id="{094A1AD3-A2EA-85B9-D64B-05D7DD9DEF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7FBE8-EACB-99FD-A467-C98DC1A677D1}"/>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3226515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F05716-19F3-8740-1975-BE811C05A0B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013C191-9CFD-B448-BE59-E1787C6F23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F4FD6B-567D-A74A-6537-5B5D0D4DDD42}"/>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5" name="Footer Placeholder 4">
            <a:extLst>
              <a:ext uri="{FF2B5EF4-FFF2-40B4-BE49-F238E27FC236}">
                <a16:creationId xmlns:a16="http://schemas.microsoft.com/office/drawing/2014/main" id="{29B94EB2-75C9-F70D-26A0-DB0532430A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47443C-B41B-309E-4AF6-A641BE9E3CE2}"/>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2371761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1F33D-A29C-1903-5CD7-5A2C8DAE98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180DAF-D85D-D899-8759-25B0CCE4A9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374881-6E07-8320-26B2-B34AB7E04BC2}"/>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5" name="Footer Placeholder 4">
            <a:extLst>
              <a:ext uri="{FF2B5EF4-FFF2-40B4-BE49-F238E27FC236}">
                <a16:creationId xmlns:a16="http://schemas.microsoft.com/office/drawing/2014/main" id="{46B6D9DD-6CFC-B652-6C85-478066C6CF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4E2411-24C5-BCA7-0616-425E521470D4}"/>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3352747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98F7C-BC9A-DAA5-5659-24EAAC42DC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6F7638-5EAD-0BE6-453B-951835EB75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93D4768-6BA7-DBF8-EFDE-2384BBF4C85D}"/>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5" name="Footer Placeholder 4">
            <a:extLst>
              <a:ext uri="{FF2B5EF4-FFF2-40B4-BE49-F238E27FC236}">
                <a16:creationId xmlns:a16="http://schemas.microsoft.com/office/drawing/2014/main" id="{06C99C73-5EC1-A441-8581-137669F8D2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F30BB-8779-F300-124A-7DB15B8426D4}"/>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2326554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00B3C-1C09-651D-A8B0-51940749EB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E0E5E6-A7EA-EB20-5111-17D14B44A3B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FF4ADC-FCFA-DB1C-26E4-2E07EC826C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F03169-2F9C-2C97-4E79-B6A5300EB450}"/>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6" name="Footer Placeholder 5">
            <a:extLst>
              <a:ext uri="{FF2B5EF4-FFF2-40B4-BE49-F238E27FC236}">
                <a16:creationId xmlns:a16="http://schemas.microsoft.com/office/drawing/2014/main" id="{51DEFD66-66A4-8FA5-9726-2B884AF7E3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F56FA4-4891-A70E-4819-9BAA92FD1429}"/>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4028774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029CD-15DE-07C5-4235-E2A0D8BE548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AA0EF2-B287-9FF3-9F81-31D0FA54BD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9C287A-8156-FCF1-492A-00AE29D618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BB14AE-13EC-080F-D25A-E0997EC30E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1A40966-D4EA-E978-490B-6BA5A2FEE3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B55638-D595-2E7B-46EE-4A6356A6301B}"/>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8" name="Footer Placeholder 7">
            <a:extLst>
              <a:ext uri="{FF2B5EF4-FFF2-40B4-BE49-F238E27FC236}">
                <a16:creationId xmlns:a16="http://schemas.microsoft.com/office/drawing/2014/main" id="{D07D0391-821E-3198-70A7-B0F12B04AE6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533BFF-2FD8-6651-3493-3A5EA5BC34AE}"/>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4079889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B57BB-2535-9B91-F437-4CE081FF41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B45B7BC-D9C7-5306-47FC-D0EB02C880AA}"/>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4" name="Footer Placeholder 3">
            <a:extLst>
              <a:ext uri="{FF2B5EF4-FFF2-40B4-BE49-F238E27FC236}">
                <a16:creationId xmlns:a16="http://schemas.microsoft.com/office/drawing/2014/main" id="{003F5072-D983-C344-06F4-00FAF03425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4B772-0C92-85C2-8A27-0968D3D28815}"/>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2248873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D9B522-39C3-8315-6DBC-B59CC61EBC50}"/>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3" name="Footer Placeholder 2">
            <a:extLst>
              <a:ext uri="{FF2B5EF4-FFF2-40B4-BE49-F238E27FC236}">
                <a16:creationId xmlns:a16="http://schemas.microsoft.com/office/drawing/2014/main" id="{30893DF6-FE52-AE55-661E-71B1C168F6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C86281B-E3E7-94FD-470C-CF9C6EF9B183}"/>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1649110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1399B-87BD-B9C0-E479-6C3B6EBA41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59C3C1-0156-DE05-A971-F37228967A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04A5C5-8C97-1F4C-6AA7-74EE50728C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CA896C-9FC8-4067-07E3-1EE687D4E4D6}"/>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6" name="Footer Placeholder 5">
            <a:extLst>
              <a:ext uri="{FF2B5EF4-FFF2-40B4-BE49-F238E27FC236}">
                <a16:creationId xmlns:a16="http://schemas.microsoft.com/office/drawing/2014/main" id="{E003A65A-752D-7B02-4ADE-38E651E678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F9D56E-6772-951A-EFB9-C18C667EA65D}"/>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10963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7DDCB-7CBF-9024-E096-DCBCBB2E8B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42B8B3-5C42-9BCA-57EB-0D66799A51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8D53DD-B662-B16F-2474-AFE50CC2C7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299C6B-60A5-E05E-95FD-BD7284EB78FC}"/>
              </a:ext>
            </a:extLst>
          </p:cNvPr>
          <p:cNvSpPr>
            <a:spLocks noGrp="1"/>
          </p:cNvSpPr>
          <p:nvPr>
            <p:ph type="dt" sz="half" idx="10"/>
          </p:nvPr>
        </p:nvSpPr>
        <p:spPr/>
        <p:txBody>
          <a:bodyPr/>
          <a:lstStyle/>
          <a:p>
            <a:fld id="{42EF1D53-B310-47D1-9437-85DFC784F4F3}" type="datetimeFigureOut">
              <a:rPr lang="en-US" smtClean="0"/>
              <a:t>12/10/2025</a:t>
            </a:fld>
            <a:endParaRPr lang="en-US"/>
          </a:p>
        </p:txBody>
      </p:sp>
      <p:sp>
        <p:nvSpPr>
          <p:cNvPr id="6" name="Footer Placeholder 5">
            <a:extLst>
              <a:ext uri="{FF2B5EF4-FFF2-40B4-BE49-F238E27FC236}">
                <a16:creationId xmlns:a16="http://schemas.microsoft.com/office/drawing/2014/main" id="{EA2575C0-9118-F3C9-D551-A810E7BA77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6B9E10-0D68-F35D-82A7-5E72F2AA2AE0}"/>
              </a:ext>
            </a:extLst>
          </p:cNvPr>
          <p:cNvSpPr>
            <a:spLocks noGrp="1"/>
          </p:cNvSpPr>
          <p:nvPr>
            <p:ph type="sldNum" sz="quarter" idx="12"/>
          </p:nvPr>
        </p:nvSpPr>
        <p:spPr/>
        <p:txBody>
          <a:bodyPr/>
          <a:lstStyle/>
          <a:p>
            <a:fld id="{AAB35B17-D59C-4227-93DB-2E7BEB021E0D}" type="slidenum">
              <a:rPr lang="en-US" smtClean="0"/>
              <a:t>‹#›</a:t>
            </a:fld>
            <a:endParaRPr lang="en-US"/>
          </a:p>
        </p:txBody>
      </p:sp>
    </p:spTree>
    <p:extLst>
      <p:ext uri="{BB962C8B-B14F-4D97-AF65-F5344CB8AC3E}">
        <p14:creationId xmlns:p14="http://schemas.microsoft.com/office/powerpoint/2010/main" val="4196024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DE2437-8581-84DB-EB5E-7FF16EE4FD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1508E99-2CB6-DBD6-825D-9D08AF8004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C4C546-B389-30DB-48D5-7865635820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F1D53-B310-47D1-9437-85DFC784F4F3}" type="datetimeFigureOut">
              <a:rPr lang="en-US" smtClean="0"/>
              <a:t>12/10/2025</a:t>
            </a:fld>
            <a:endParaRPr lang="en-US"/>
          </a:p>
        </p:txBody>
      </p:sp>
      <p:sp>
        <p:nvSpPr>
          <p:cNvPr id="5" name="Footer Placeholder 4">
            <a:extLst>
              <a:ext uri="{FF2B5EF4-FFF2-40B4-BE49-F238E27FC236}">
                <a16:creationId xmlns:a16="http://schemas.microsoft.com/office/drawing/2014/main" id="{3A60CB22-7B78-095F-2577-EEF98B6C9D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F2D73FF-5890-1E5B-02E5-54F301B4A4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B35B17-D59C-4227-93DB-2E7BEB021E0D}" type="slidenum">
              <a:rPr lang="en-US" smtClean="0"/>
              <a:t>‹#›</a:t>
            </a:fld>
            <a:endParaRPr lang="en-US"/>
          </a:p>
        </p:txBody>
      </p:sp>
    </p:spTree>
    <p:extLst>
      <p:ext uri="{BB962C8B-B14F-4D97-AF65-F5344CB8AC3E}">
        <p14:creationId xmlns:p14="http://schemas.microsoft.com/office/powerpoint/2010/main" val="2216057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DBEEC-D5E8-ED8F-E7C4-0F49332C8B1E}"/>
              </a:ext>
            </a:extLst>
          </p:cNvPr>
          <p:cNvSpPr>
            <a:spLocks noGrp="1"/>
          </p:cNvSpPr>
          <p:nvPr>
            <p:ph type="ctrTitle"/>
          </p:nvPr>
        </p:nvSpPr>
        <p:spPr/>
        <p:txBody>
          <a:bodyPr/>
          <a:lstStyle/>
          <a:p>
            <a:r>
              <a:rPr lang="en-US" dirty="0"/>
              <a:t>COSMIC CONCERTO</a:t>
            </a:r>
          </a:p>
        </p:txBody>
      </p:sp>
      <p:sp>
        <p:nvSpPr>
          <p:cNvPr id="3" name="Subtitle 2">
            <a:extLst>
              <a:ext uri="{FF2B5EF4-FFF2-40B4-BE49-F238E27FC236}">
                <a16:creationId xmlns:a16="http://schemas.microsoft.com/office/drawing/2014/main" id="{6A8FBD26-E902-8277-8F0A-4B3DABC5E043}"/>
              </a:ext>
            </a:extLst>
          </p:cNvPr>
          <p:cNvSpPr>
            <a:spLocks noGrp="1"/>
          </p:cNvSpPr>
          <p:nvPr>
            <p:ph type="subTitle" idx="1"/>
          </p:nvPr>
        </p:nvSpPr>
        <p:spPr/>
        <p:txBody>
          <a:bodyPr/>
          <a:lstStyle/>
          <a:p>
            <a:r>
              <a:rPr lang="en-US" b="1" dirty="0"/>
              <a:t>Psalm 148</a:t>
            </a:r>
          </a:p>
        </p:txBody>
      </p:sp>
    </p:spTree>
    <p:extLst>
      <p:ext uri="{BB962C8B-B14F-4D97-AF65-F5344CB8AC3E}">
        <p14:creationId xmlns:p14="http://schemas.microsoft.com/office/powerpoint/2010/main" val="1378986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4514A-7AF9-A8A2-82BD-8F263DDF9998}"/>
              </a:ext>
            </a:extLst>
          </p:cNvPr>
          <p:cNvSpPr>
            <a:spLocks noGrp="1"/>
          </p:cNvSpPr>
          <p:nvPr>
            <p:ph type="title"/>
          </p:nvPr>
        </p:nvSpPr>
        <p:spPr/>
        <p:txBody>
          <a:bodyPr/>
          <a:lstStyle/>
          <a:p>
            <a:r>
              <a:rPr lang="en-US" dirty="0"/>
              <a:t>The Flow of the Hallel Psalms</a:t>
            </a:r>
          </a:p>
        </p:txBody>
      </p:sp>
      <p:sp>
        <p:nvSpPr>
          <p:cNvPr id="3" name="Content Placeholder 2">
            <a:extLst>
              <a:ext uri="{FF2B5EF4-FFF2-40B4-BE49-F238E27FC236}">
                <a16:creationId xmlns:a16="http://schemas.microsoft.com/office/drawing/2014/main" id="{F9CB4AC1-BFCF-92E4-17B5-1E82DC11EC3F}"/>
              </a:ext>
            </a:extLst>
          </p:cNvPr>
          <p:cNvSpPr>
            <a:spLocks noGrp="1"/>
          </p:cNvSpPr>
          <p:nvPr>
            <p:ph idx="1"/>
          </p:nvPr>
        </p:nvSpPr>
        <p:spPr/>
        <p:txBody>
          <a:bodyPr/>
          <a:lstStyle/>
          <a:p>
            <a:r>
              <a:rPr lang="en-US" dirty="0"/>
              <a:t>Ps 146 – Praising God is the meaning of life, which finds its fulfillment in the Person &amp; Work of Christ. </a:t>
            </a:r>
          </a:p>
          <a:p>
            <a:r>
              <a:rPr lang="en-US" dirty="0"/>
              <a:t>Ps 147 – Praising God is the best, most beautiful thing we can do because God who is infinitely high is so intimately low. </a:t>
            </a:r>
          </a:p>
          <a:p>
            <a:r>
              <a:rPr lang="en-US" dirty="0"/>
              <a:t>Ps 148 – the high-to-low theme continues, with praise igniting “</a:t>
            </a:r>
            <a:r>
              <a:rPr lang="en-US" b="1" dirty="0"/>
              <a:t>from the heavens</a:t>
            </a:r>
            <a:r>
              <a:rPr lang="en-US" dirty="0"/>
              <a:t>” (v. 1) and echoing “</a:t>
            </a:r>
            <a:r>
              <a:rPr lang="en-US" b="1" dirty="0"/>
              <a:t>from the earth</a:t>
            </a:r>
            <a:r>
              <a:rPr lang="en-US" dirty="0"/>
              <a:t>” (v. 7). 														›Culminates in a special people led by a powerful prince (v. 14).		›Cosmic Concerto comes in Three Movements.</a:t>
            </a:r>
          </a:p>
        </p:txBody>
      </p:sp>
    </p:spTree>
    <p:extLst>
      <p:ext uri="{BB962C8B-B14F-4D97-AF65-F5344CB8AC3E}">
        <p14:creationId xmlns:p14="http://schemas.microsoft.com/office/powerpoint/2010/main" val="985801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CB824-DB88-D69F-194C-EC204BFAFFCE}"/>
              </a:ext>
            </a:extLst>
          </p:cNvPr>
          <p:cNvSpPr>
            <a:spLocks noGrp="1"/>
          </p:cNvSpPr>
          <p:nvPr>
            <p:ph type="title"/>
          </p:nvPr>
        </p:nvSpPr>
        <p:spPr/>
        <p:txBody>
          <a:bodyPr/>
          <a:lstStyle/>
          <a:p>
            <a:r>
              <a:rPr lang="en-US" dirty="0"/>
              <a:t>HALLELUJAH HEAVEN (vv. 1-6). </a:t>
            </a:r>
          </a:p>
        </p:txBody>
      </p:sp>
      <p:sp>
        <p:nvSpPr>
          <p:cNvPr id="3" name="Content Placeholder 2">
            <a:extLst>
              <a:ext uri="{FF2B5EF4-FFF2-40B4-BE49-F238E27FC236}">
                <a16:creationId xmlns:a16="http://schemas.microsoft.com/office/drawing/2014/main" id="{9DC11D16-098D-0476-1781-88907DE1DE09}"/>
              </a:ext>
            </a:extLst>
          </p:cNvPr>
          <p:cNvSpPr>
            <a:spLocks noGrp="1"/>
          </p:cNvSpPr>
          <p:nvPr>
            <p:ph idx="1"/>
          </p:nvPr>
        </p:nvSpPr>
        <p:spPr/>
        <p:txBody>
          <a:bodyPr/>
          <a:lstStyle/>
          <a:p>
            <a:r>
              <a:rPr lang="en-US" dirty="0"/>
              <a:t>The scene unfolds in realms of glory! </a:t>
            </a:r>
          </a:p>
          <a:p>
            <a:r>
              <a:rPr lang="en-US" dirty="0"/>
              <a:t>Imagine hearing heaven’s host shouting, “Holy, holy, holy, is the Lord God Almighty!” </a:t>
            </a:r>
          </a:p>
          <a:p>
            <a:r>
              <a:rPr lang="en-US" dirty="0"/>
              <a:t>The </a:t>
            </a:r>
            <a:r>
              <a:rPr lang="en-US" b="1" dirty="0"/>
              <a:t>sky and stars </a:t>
            </a:r>
            <a:r>
              <a:rPr lang="en-US" dirty="0"/>
              <a:t>are stirred to sing (vv. 3-4). </a:t>
            </a:r>
          </a:p>
          <a:p>
            <a:pPr marL="0" indent="0">
              <a:buNone/>
            </a:pPr>
            <a:endParaRPr lang="en-US" dirty="0"/>
          </a:p>
          <a:p>
            <a:pPr marL="0" indent="0" algn="ctr">
              <a:buNone/>
            </a:pPr>
            <a:r>
              <a:rPr lang="en-US" dirty="0"/>
              <a:t>“But will God dwell on the earth? Behold, heaven and the highest heaven cannot contain You” (1 Kings 8:27). </a:t>
            </a:r>
          </a:p>
        </p:txBody>
      </p:sp>
    </p:spTree>
    <p:extLst>
      <p:ext uri="{BB962C8B-B14F-4D97-AF65-F5344CB8AC3E}">
        <p14:creationId xmlns:p14="http://schemas.microsoft.com/office/powerpoint/2010/main" val="120615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FD1D0-8BB9-5489-481F-0104BE80987D}"/>
              </a:ext>
            </a:extLst>
          </p:cNvPr>
          <p:cNvSpPr>
            <a:spLocks noGrp="1"/>
          </p:cNvSpPr>
          <p:nvPr>
            <p:ph type="title"/>
          </p:nvPr>
        </p:nvSpPr>
        <p:spPr/>
        <p:txBody>
          <a:bodyPr/>
          <a:lstStyle/>
          <a:p>
            <a:r>
              <a:rPr lang="en-US" dirty="0"/>
              <a:t>Why Must the Heaven’s Praise Him?</a:t>
            </a:r>
          </a:p>
        </p:txBody>
      </p:sp>
      <p:sp>
        <p:nvSpPr>
          <p:cNvPr id="3" name="Content Placeholder 2">
            <a:extLst>
              <a:ext uri="{FF2B5EF4-FFF2-40B4-BE49-F238E27FC236}">
                <a16:creationId xmlns:a16="http://schemas.microsoft.com/office/drawing/2014/main" id="{097D2BE5-3AB9-7598-277F-4EF777D1768F}"/>
              </a:ext>
            </a:extLst>
          </p:cNvPr>
          <p:cNvSpPr>
            <a:spLocks noGrp="1"/>
          </p:cNvSpPr>
          <p:nvPr>
            <p:ph idx="1"/>
          </p:nvPr>
        </p:nvSpPr>
        <p:spPr/>
        <p:txBody>
          <a:bodyPr/>
          <a:lstStyle/>
          <a:p>
            <a:r>
              <a:rPr lang="en-US" dirty="0"/>
              <a:t>Verse 5 answers, “For He commanded and they were created.”</a:t>
            </a:r>
          </a:p>
          <a:p>
            <a:r>
              <a:rPr lang="en-US" dirty="0"/>
              <a:t>The Hebrew verb </a:t>
            </a:r>
            <a:r>
              <a:rPr lang="en-US" i="1" dirty="0"/>
              <a:t>bara </a:t>
            </a:r>
            <a:r>
              <a:rPr lang="en-US" dirty="0"/>
              <a:t>means to create from nothing, and </a:t>
            </a:r>
            <a:r>
              <a:rPr lang="en-US" b="1" dirty="0"/>
              <a:t>only God does it. </a:t>
            </a:r>
          </a:p>
          <a:p>
            <a:r>
              <a:rPr lang="en-US" dirty="0"/>
              <a:t>God sustains the created order, grounding His promises to redeem a people unto Himself by Messiah (</a:t>
            </a:r>
            <a:r>
              <a:rPr lang="en-US" b="1" dirty="0"/>
              <a:t>Jer 31:35-36; 33:25-26</a:t>
            </a:r>
            <a:r>
              <a:rPr lang="en-US" dirty="0"/>
              <a:t>). </a:t>
            </a:r>
          </a:p>
        </p:txBody>
      </p:sp>
    </p:spTree>
    <p:extLst>
      <p:ext uri="{BB962C8B-B14F-4D97-AF65-F5344CB8AC3E}">
        <p14:creationId xmlns:p14="http://schemas.microsoft.com/office/powerpoint/2010/main" val="362965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95DAA-E8AD-F586-187A-F7829988892A}"/>
              </a:ext>
            </a:extLst>
          </p:cNvPr>
          <p:cNvSpPr>
            <a:spLocks noGrp="1"/>
          </p:cNvSpPr>
          <p:nvPr>
            <p:ph type="title"/>
          </p:nvPr>
        </p:nvSpPr>
        <p:spPr/>
        <p:txBody>
          <a:bodyPr/>
          <a:lstStyle/>
          <a:p>
            <a:r>
              <a:rPr lang="en-US" dirty="0"/>
              <a:t>HALLELUJAH EARTH (vv. 7-12)</a:t>
            </a:r>
          </a:p>
        </p:txBody>
      </p:sp>
      <p:sp>
        <p:nvSpPr>
          <p:cNvPr id="3" name="Content Placeholder 2">
            <a:extLst>
              <a:ext uri="{FF2B5EF4-FFF2-40B4-BE49-F238E27FC236}">
                <a16:creationId xmlns:a16="http://schemas.microsoft.com/office/drawing/2014/main" id="{D6D618E9-16BD-0713-E3FA-E213DC3BB2CB}"/>
              </a:ext>
            </a:extLst>
          </p:cNvPr>
          <p:cNvSpPr>
            <a:spLocks noGrp="1"/>
          </p:cNvSpPr>
          <p:nvPr>
            <p:ph idx="1"/>
          </p:nvPr>
        </p:nvSpPr>
        <p:spPr/>
        <p:txBody>
          <a:bodyPr/>
          <a:lstStyle/>
          <a:p>
            <a:r>
              <a:rPr lang="en-US" dirty="0"/>
              <a:t>The language of Genesis 1 punctuates the psalm here. </a:t>
            </a:r>
          </a:p>
          <a:p>
            <a:r>
              <a:rPr lang="en-US" dirty="0"/>
              <a:t>Yahweh </a:t>
            </a:r>
            <a:r>
              <a:rPr lang="en-US" u="sng" dirty="0"/>
              <a:t>created</a:t>
            </a:r>
            <a:r>
              <a:rPr lang="en-US" dirty="0"/>
              <a:t> all things. Yahweh </a:t>
            </a:r>
            <a:r>
              <a:rPr lang="en-US" u="sng" dirty="0"/>
              <a:t>controls</a:t>
            </a:r>
            <a:r>
              <a:rPr lang="en-US" dirty="0"/>
              <a:t> all things.</a:t>
            </a:r>
          </a:p>
          <a:p>
            <a:r>
              <a:rPr lang="en-US" dirty="0"/>
              <a:t>If the creation praises God, surely the crown of creation (people) should then praise God!  </a:t>
            </a:r>
          </a:p>
        </p:txBody>
      </p:sp>
    </p:spTree>
    <p:extLst>
      <p:ext uri="{BB962C8B-B14F-4D97-AF65-F5344CB8AC3E}">
        <p14:creationId xmlns:p14="http://schemas.microsoft.com/office/powerpoint/2010/main" val="178065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755C7-D4C2-20A9-9FE5-BB3C6EFD47E5}"/>
              </a:ext>
            </a:extLst>
          </p:cNvPr>
          <p:cNvSpPr>
            <a:spLocks noGrp="1"/>
          </p:cNvSpPr>
          <p:nvPr>
            <p:ph type="title"/>
          </p:nvPr>
        </p:nvSpPr>
        <p:spPr/>
        <p:txBody>
          <a:bodyPr/>
          <a:lstStyle/>
          <a:p>
            <a:r>
              <a:rPr lang="en-US" dirty="0"/>
              <a:t>Why Must the Earth Praise Him? </a:t>
            </a:r>
          </a:p>
        </p:txBody>
      </p:sp>
      <p:sp>
        <p:nvSpPr>
          <p:cNvPr id="3" name="Content Placeholder 2">
            <a:extLst>
              <a:ext uri="{FF2B5EF4-FFF2-40B4-BE49-F238E27FC236}">
                <a16:creationId xmlns:a16="http://schemas.microsoft.com/office/drawing/2014/main" id="{974C67A3-CA72-E534-ADC5-56D11504F30F}"/>
              </a:ext>
            </a:extLst>
          </p:cNvPr>
          <p:cNvSpPr>
            <a:spLocks noGrp="1"/>
          </p:cNvSpPr>
          <p:nvPr>
            <p:ph idx="1"/>
          </p:nvPr>
        </p:nvSpPr>
        <p:spPr/>
        <p:txBody>
          <a:bodyPr/>
          <a:lstStyle/>
          <a:p>
            <a:r>
              <a:rPr lang="en-US" dirty="0"/>
              <a:t>Verse 13 answers, “For His name </a:t>
            </a:r>
            <a:r>
              <a:rPr lang="en-US" b="1" dirty="0">
                <a:highlight>
                  <a:srgbClr val="FFFF00"/>
                </a:highlight>
              </a:rPr>
              <a:t>alone</a:t>
            </a:r>
            <a:r>
              <a:rPr lang="en-US" dirty="0"/>
              <a:t> is exalted; His majesty is above earth and heaven.” </a:t>
            </a:r>
          </a:p>
          <a:p>
            <a:r>
              <a:rPr lang="en-US" dirty="0"/>
              <a:t>The word “all” appears 10x in this Psalm, but “alone” only once. </a:t>
            </a:r>
          </a:p>
          <a:p>
            <a:r>
              <a:rPr lang="en-US" dirty="0"/>
              <a:t>Yahweh rules and reigns over and above it all, and He alone! </a:t>
            </a:r>
          </a:p>
        </p:txBody>
      </p:sp>
    </p:spTree>
    <p:extLst>
      <p:ext uri="{BB962C8B-B14F-4D97-AF65-F5344CB8AC3E}">
        <p14:creationId xmlns:p14="http://schemas.microsoft.com/office/powerpoint/2010/main" val="1236502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2C22F-F72B-165E-5623-F540943AEFA1}"/>
              </a:ext>
            </a:extLst>
          </p:cNvPr>
          <p:cNvSpPr>
            <a:spLocks noGrp="1"/>
          </p:cNvSpPr>
          <p:nvPr>
            <p:ph type="title"/>
          </p:nvPr>
        </p:nvSpPr>
        <p:spPr/>
        <p:txBody>
          <a:bodyPr/>
          <a:lstStyle/>
          <a:p>
            <a:r>
              <a:rPr lang="en-US" dirty="0"/>
              <a:t>Praise Perverted</a:t>
            </a:r>
          </a:p>
        </p:txBody>
      </p:sp>
      <p:sp>
        <p:nvSpPr>
          <p:cNvPr id="3" name="Content Placeholder 2">
            <a:extLst>
              <a:ext uri="{FF2B5EF4-FFF2-40B4-BE49-F238E27FC236}">
                <a16:creationId xmlns:a16="http://schemas.microsoft.com/office/drawing/2014/main" id="{D6AF9326-BDE9-21A1-03DD-657964942FF8}"/>
              </a:ext>
            </a:extLst>
          </p:cNvPr>
          <p:cNvSpPr>
            <a:spLocks noGrp="1"/>
          </p:cNvSpPr>
          <p:nvPr>
            <p:ph idx="1"/>
          </p:nvPr>
        </p:nvSpPr>
        <p:spPr/>
        <p:txBody>
          <a:bodyPr/>
          <a:lstStyle/>
          <a:p>
            <a:pPr marL="0" indent="0">
              <a:buNone/>
            </a:pPr>
            <a:r>
              <a:rPr lang="en-US" dirty="0"/>
              <a:t>“For although they knew God, they did not honor Him as God or give thanks to Him, but they became futile in their thinking, and their foolish hearts were darkened. Claiming to be wise they became fools, and exchanged the glory of the immortal God for images resembling mortal man and birds and animals and creeping things” (Rom 1:21-23). </a:t>
            </a:r>
          </a:p>
        </p:txBody>
      </p:sp>
    </p:spTree>
    <p:extLst>
      <p:ext uri="{BB962C8B-B14F-4D97-AF65-F5344CB8AC3E}">
        <p14:creationId xmlns:p14="http://schemas.microsoft.com/office/powerpoint/2010/main" val="291106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DEB36-C914-32E7-293F-20FEA3D30AB6}"/>
              </a:ext>
            </a:extLst>
          </p:cNvPr>
          <p:cNvSpPr>
            <a:spLocks noGrp="1"/>
          </p:cNvSpPr>
          <p:nvPr>
            <p:ph type="title"/>
          </p:nvPr>
        </p:nvSpPr>
        <p:spPr/>
        <p:txBody>
          <a:bodyPr/>
          <a:lstStyle/>
          <a:p>
            <a:r>
              <a:rPr lang="en-US" dirty="0"/>
              <a:t>HALLELUJAH CHURCH (v. 14)</a:t>
            </a:r>
          </a:p>
        </p:txBody>
      </p:sp>
      <p:sp>
        <p:nvSpPr>
          <p:cNvPr id="3" name="Content Placeholder 2">
            <a:extLst>
              <a:ext uri="{FF2B5EF4-FFF2-40B4-BE49-F238E27FC236}">
                <a16:creationId xmlns:a16="http://schemas.microsoft.com/office/drawing/2014/main" id="{8E2F049C-1DFD-9B67-27F0-B56797E9AD7C}"/>
              </a:ext>
            </a:extLst>
          </p:cNvPr>
          <p:cNvSpPr>
            <a:spLocks noGrp="1"/>
          </p:cNvSpPr>
          <p:nvPr>
            <p:ph idx="1"/>
          </p:nvPr>
        </p:nvSpPr>
        <p:spPr/>
        <p:txBody>
          <a:bodyPr/>
          <a:lstStyle/>
          <a:p>
            <a:r>
              <a:rPr lang="en-US" dirty="0"/>
              <a:t>The flow shifted, and the order reversed – “above </a:t>
            </a:r>
            <a:r>
              <a:rPr lang="en-US" b="1" dirty="0"/>
              <a:t>earth and heaven</a:t>
            </a:r>
            <a:r>
              <a:rPr lang="en-US" dirty="0"/>
              <a:t>.”</a:t>
            </a:r>
          </a:p>
          <a:p>
            <a:r>
              <a:rPr lang="en-US" dirty="0"/>
              <a:t>Then, “He has raised up </a:t>
            </a:r>
            <a:r>
              <a:rPr lang="en-US" b="1" dirty="0">
                <a:highlight>
                  <a:srgbClr val="FFFF00"/>
                </a:highlight>
              </a:rPr>
              <a:t>a horn </a:t>
            </a:r>
            <a:r>
              <a:rPr lang="en-US" dirty="0"/>
              <a:t>for His people.” 																›Horns are symbolic of power and rule.					›Often the “horn” refers to </a:t>
            </a:r>
            <a:r>
              <a:rPr lang="en-US" b="1" dirty="0"/>
              <a:t>Messiah</a:t>
            </a:r>
            <a:r>
              <a:rPr lang="en-US" dirty="0"/>
              <a:t> (1 Sam 2:1, 10; Ps 132:17-18; Luke 1:67-75). </a:t>
            </a:r>
          </a:p>
          <a:p>
            <a:pPr marL="0" indent="0">
              <a:buNone/>
            </a:pPr>
            <a:endParaRPr lang="en-US" dirty="0"/>
          </a:p>
          <a:p>
            <a:pPr marL="0" indent="0" algn="ctr">
              <a:buNone/>
            </a:pPr>
            <a:r>
              <a:rPr lang="en-US" dirty="0"/>
              <a:t>“The exalting of strength, victory, and glory of the church, </a:t>
            </a:r>
            <a:r>
              <a:rPr lang="en-US" dirty="0" err="1"/>
              <a:t>standeth</a:t>
            </a:r>
            <a:r>
              <a:rPr lang="en-US" dirty="0"/>
              <a:t> mainly in exalting the Messiah . . . for Christ is the horn of his people” (David Dickson). </a:t>
            </a:r>
          </a:p>
        </p:txBody>
      </p:sp>
    </p:spTree>
    <p:extLst>
      <p:ext uri="{BB962C8B-B14F-4D97-AF65-F5344CB8AC3E}">
        <p14:creationId xmlns:p14="http://schemas.microsoft.com/office/powerpoint/2010/main" val="45148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35B9D-AF74-E415-988E-2CD40C6AE226}"/>
              </a:ext>
            </a:extLst>
          </p:cNvPr>
          <p:cNvSpPr>
            <a:spLocks noGrp="1"/>
          </p:cNvSpPr>
          <p:nvPr>
            <p:ph type="title"/>
          </p:nvPr>
        </p:nvSpPr>
        <p:spPr/>
        <p:txBody>
          <a:bodyPr/>
          <a:lstStyle/>
          <a:p>
            <a:r>
              <a:rPr lang="en-US" dirty="0"/>
              <a:t>Christ and His Church Lead the Concerto</a:t>
            </a:r>
          </a:p>
        </p:txBody>
      </p:sp>
      <p:sp>
        <p:nvSpPr>
          <p:cNvPr id="3" name="Content Placeholder 2">
            <a:extLst>
              <a:ext uri="{FF2B5EF4-FFF2-40B4-BE49-F238E27FC236}">
                <a16:creationId xmlns:a16="http://schemas.microsoft.com/office/drawing/2014/main" id="{33076CD7-8005-02D7-7548-0C2C72555AC9}"/>
              </a:ext>
            </a:extLst>
          </p:cNvPr>
          <p:cNvSpPr>
            <a:spLocks noGrp="1"/>
          </p:cNvSpPr>
          <p:nvPr>
            <p:ph idx="1"/>
          </p:nvPr>
        </p:nvSpPr>
        <p:spPr/>
        <p:txBody>
          <a:bodyPr/>
          <a:lstStyle/>
          <a:p>
            <a:r>
              <a:rPr lang="en-US" dirty="0"/>
              <a:t>John Piper says, “Missions exists because worship doesn’t.”</a:t>
            </a:r>
          </a:p>
          <a:p>
            <a:r>
              <a:rPr lang="en-US" dirty="0"/>
              <a:t>The Church’s Commission is about worship! </a:t>
            </a:r>
          </a:p>
          <a:p>
            <a:r>
              <a:rPr lang="en-US" dirty="0"/>
              <a:t>Psalm 148 is a vision for the future which we must pursue now!</a:t>
            </a:r>
          </a:p>
          <a:p>
            <a:r>
              <a:rPr lang="en-US" dirty="0"/>
              <a:t>Romans 8:19 will resolve in, and Psalm 148 will be </a:t>
            </a:r>
            <a:r>
              <a:rPr lang="en-US"/>
              <a:t>fulfilled in </a:t>
            </a:r>
            <a:r>
              <a:rPr lang="en-US" dirty="0"/>
              <a:t>Revelation 5.  </a:t>
            </a:r>
          </a:p>
        </p:txBody>
      </p:sp>
    </p:spTree>
    <p:extLst>
      <p:ext uri="{BB962C8B-B14F-4D97-AF65-F5344CB8AC3E}">
        <p14:creationId xmlns:p14="http://schemas.microsoft.com/office/powerpoint/2010/main" val="418819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616</Words>
  <Application>Microsoft Office PowerPoint</Application>
  <PresentationFormat>Widescreen</PresentationFormat>
  <Paragraphs>36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COSMIC CONCERTO</vt:lpstr>
      <vt:lpstr>The Flow of the Hallel Psalms</vt:lpstr>
      <vt:lpstr>HALLELUJAH HEAVEN (vv. 1-6). </vt:lpstr>
      <vt:lpstr>Why Must the Heaven’s Praise Him?</vt:lpstr>
      <vt:lpstr>HALLELUJAH EARTH (vv. 7-12)</vt:lpstr>
      <vt:lpstr>Why Must the Earth Praise Him? </vt:lpstr>
      <vt:lpstr>Praise Perverted</vt:lpstr>
      <vt:lpstr>HALLELUJAH CHURCH (v. 14)</vt:lpstr>
      <vt:lpstr>Christ and His Church Lead the Concerto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4</cp:revision>
  <dcterms:created xsi:type="dcterms:W3CDTF">2025-12-10T16:31:44Z</dcterms:created>
  <dcterms:modified xsi:type="dcterms:W3CDTF">2025-12-10T16:53:51Z</dcterms:modified>
</cp:coreProperties>
</file>