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673966-705D-141E-2112-77BFFCFEAE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AD2BEE-7C42-E286-0DCC-0A957F92A0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B089C3-081F-66F8-1641-390976F2C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7A87-AB25-48C2-8331-369BD2A61594}" type="datetimeFigureOut">
              <a:rPr lang="en-US" smtClean="0"/>
              <a:t>12/24/2025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F7FC18-2ED0-6E17-8AFE-B3C69BD0A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D856DC-42F4-5F10-061D-22C801717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F6F42-C0B9-4C31-8C6E-409C15F8B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628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E0E22-B245-F01B-EDC8-BA85357824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6CBF89-D049-8F0E-BE9A-EB26929BF1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46D9C4-2515-9FD4-9AB2-59833242D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7A87-AB25-48C2-8331-369BD2A61594}" type="datetimeFigureOut">
              <a:rPr lang="en-US" smtClean="0"/>
              <a:t>12/24/2025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CD89C1-E8FE-9CF3-1BE5-ACC960D2D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AC7B2D-8C9B-9C14-BA93-6FF11F36D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F6F42-C0B9-4C31-8C6E-409C15F8B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854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10E3131-0C4D-A932-8FD9-50862BCBF5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9A0510-4354-52BD-A207-C4E756DC31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8A9144-ABF4-C213-8E99-D31FD3119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7A87-AB25-48C2-8331-369BD2A61594}" type="datetimeFigureOut">
              <a:rPr lang="en-US" smtClean="0"/>
              <a:t>12/24/2025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6DBF57-A737-3CED-92C8-59D937DB9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172AAA-164F-71F2-D10C-808435247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F6F42-C0B9-4C31-8C6E-409C15F8B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99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85BAB-D9CF-BBCE-4E84-B9BC6ADCE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DB031-4AB6-F90C-C01D-6AD49CCFFC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96C9D4-4D95-5E3E-9B00-5E9F81F5A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7A87-AB25-48C2-8331-369BD2A61594}" type="datetimeFigureOut">
              <a:rPr lang="en-US" smtClean="0"/>
              <a:t>12/24/2025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BCCBE6-413C-BFE2-C2E0-02337A5B1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D6EC25-E47C-19BC-08F5-555C23216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F6F42-C0B9-4C31-8C6E-409C15F8B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898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3FCF8B-1F21-D451-978D-277DFE7F3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6DB84D-A45F-3C61-D005-0C241A5EB5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A98F68-E397-5067-00CB-52E7E51F60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7A87-AB25-48C2-8331-369BD2A61594}" type="datetimeFigureOut">
              <a:rPr lang="en-US" smtClean="0"/>
              <a:t>12/24/2025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CB223B-FD77-05BA-1CB1-DBBCE275B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16E863-FB02-A647-41F5-56A4E187A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F6F42-C0B9-4C31-8C6E-409C15F8B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515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C284A-E967-B05A-E15B-60698A7AE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1A8CE7-AE68-936B-3B66-FD9C09D45B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211A4C-5A7E-BDED-5014-6632CCF84B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FE8D51-1559-13F3-D18F-16A99E7D1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7A87-AB25-48C2-8331-369BD2A61594}" type="datetimeFigureOut">
              <a:rPr lang="en-US" smtClean="0"/>
              <a:t>12/24/2025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1EC9CC-81EA-075E-5DA5-285D5B72B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395E5F-0FA3-604F-F06E-52B0C653C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F6F42-C0B9-4C31-8C6E-409C15F8B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764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C787F8-56F4-650F-392B-316ADC8F4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D9FB2C-631C-D49F-7568-2300B93BE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BDBCF3-F8E5-4B68-2A41-330CF7B4B2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0EE15A1-CFE1-AD99-8F31-8B11371532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F2C599-83EE-0DCB-3DA8-5ECE9411CF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DE6B5B-C2F1-1D38-9926-E081E4649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7A87-AB25-48C2-8331-369BD2A61594}" type="datetimeFigureOut">
              <a:rPr lang="en-US" smtClean="0"/>
              <a:t>12/24/2025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4E7556-F85F-968F-F5EA-4E405A1BA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980781A-B4EE-C44A-4265-C0DBB4854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F6F42-C0B9-4C31-8C6E-409C15F8B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948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2C33BF-0995-5463-18C5-46D07B45A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53F322-1F41-2D3E-66AC-D539DCAF3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7A87-AB25-48C2-8331-369BD2A61594}" type="datetimeFigureOut">
              <a:rPr lang="en-US" smtClean="0"/>
              <a:t>12/24/2025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4A4C4D-ACEC-49A4-9B89-DEC6CCD2F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3A8744-29BA-C068-AC19-A56D2E57B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F6F42-C0B9-4C31-8C6E-409C15F8B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544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256D72-DC59-EA22-E860-946322DD2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7A87-AB25-48C2-8331-369BD2A61594}" type="datetimeFigureOut">
              <a:rPr lang="en-US" smtClean="0"/>
              <a:t>12/24/2025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C5D031-8CEA-1C03-385B-E6F8520D1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C3AD1F-9698-E9C9-C8C0-8F12F550B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F6F42-C0B9-4C31-8C6E-409C15F8B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324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682589-9CEC-29BD-0C3B-5D55686937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7ACAFF-1790-F091-C101-3AC02BF32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218AFD-74E9-496E-7F13-910E70721F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54EE09-6C5B-FFBE-5396-313FE15E7F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7A87-AB25-48C2-8331-369BD2A61594}" type="datetimeFigureOut">
              <a:rPr lang="en-US" smtClean="0"/>
              <a:t>12/24/2025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76D225-C94F-6DA7-688E-E08DEC3DB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C8A1B2-CD24-D608-BD6D-8D7687F12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F6F42-C0B9-4C31-8C6E-409C15F8B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126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F8204A-9F9E-DE63-E19E-0C306702D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FE5EE0C-230E-E158-F445-09AB16C0BD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8F9EAA-AF5D-DD2D-E990-C1EEC8F474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8FECAF-A033-DA27-10A7-22DDD36F5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7A87-AB25-48C2-8331-369BD2A61594}" type="datetimeFigureOut">
              <a:rPr lang="en-US" smtClean="0"/>
              <a:t>12/24/2025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583A49-CA31-1EA3-A252-0BDD9F5C2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61DCBD-7ECE-50F3-6173-A451CD06C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F6F42-C0B9-4C31-8C6E-409C15F8B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437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86FED21-BA59-E82C-1F91-5DCAA70FC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530EEE-38B3-CE4D-DD8D-A8CD620713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25FC17-0515-3E65-3B64-147A7DD30F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BF7A87-AB25-48C2-8331-369BD2A61594}" type="datetimeFigureOut">
              <a:rPr lang="en-US" smtClean="0"/>
              <a:t>12/24/2025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7800C8-5064-B251-A94D-D5E40866E6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187326-A7AB-69F8-A7BF-E11EE8C2A7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9F6F42-C0B9-4C31-8C6E-409C15F8B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730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4FCCC-03C4-1A39-C1CC-9308749C362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JOYFUL GLORY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6969EF-2B2D-188D-30D6-51292106637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Psalm 149</a:t>
            </a:r>
          </a:p>
        </p:txBody>
      </p:sp>
    </p:spTree>
    <p:extLst>
      <p:ext uri="{BB962C8B-B14F-4D97-AF65-F5344CB8AC3E}">
        <p14:creationId xmlns:p14="http://schemas.microsoft.com/office/powerpoint/2010/main" val="2089084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3CB77-6264-90F4-7B19-02C429081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TWILL BE MY THEME IN GLORY!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67C58B-0AF8-F6A2-9A78-217F7B96FE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theme of exuberant glory dominates Psalm 149.				›God’s glory He </a:t>
            </a:r>
            <a:r>
              <a:rPr lang="en-US" b="1" dirty="0"/>
              <a:t>possesses</a:t>
            </a:r>
            <a:r>
              <a:rPr lang="en-US" dirty="0"/>
              <a:t>.							›God’s glory He </a:t>
            </a:r>
            <a:r>
              <a:rPr lang="en-US" b="1" dirty="0"/>
              <a:t>shares</a:t>
            </a:r>
            <a:r>
              <a:rPr lang="en-US" dirty="0"/>
              <a:t>.</a:t>
            </a:r>
          </a:p>
          <a:p>
            <a:r>
              <a:rPr lang="en-US" b="1" dirty="0"/>
              <a:t>The Big Idea </a:t>
            </a:r>
            <a:r>
              <a:rPr lang="en-US" dirty="0"/>
              <a:t>– The </a:t>
            </a:r>
            <a:r>
              <a:rPr lang="en-US" u="sng" dirty="0"/>
              <a:t>goal</a:t>
            </a:r>
            <a:r>
              <a:rPr lang="en-US" dirty="0"/>
              <a:t> of the godly is joyful </a:t>
            </a:r>
            <a:r>
              <a:rPr lang="en-US" u="sng" dirty="0"/>
              <a:t>glory</a:t>
            </a:r>
            <a:r>
              <a:rPr lang="en-US" dirty="0"/>
              <a:t>! 				›God’s glory in </a:t>
            </a:r>
            <a:r>
              <a:rPr lang="en-US" b="1" dirty="0"/>
              <a:t>salvation</a:t>
            </a:r>
            <a:r>
              <a:rPr lang="en-US" dirty="0"/>
              <a:t> (vv. 1-4).						›God’s glory in </a:t>
            </a:r>
            <a:r>
              <a:rPr lang="en-US" b="1" dirty="0"/>
              <a:t>vindication</a:t>
            </a:r>
            <a:r>
              <a:rPr lang="en-US" dirty="0"/>
              <a:t> (vv. 5-9). </a:t>
            </a:r>
          </a:p>
          <a:p>
            <a:r>
              <a:rPr lang="en-US" dirty="0"/>
              <a:t>The Goal of the Godly . . . 								›When Gathered – “in the assembly.”						›When Scattered – “upon their beds.”</a:t>
            </a:r>
          </a:p>
          <a:p>
            <a:r>
              <a:rPr lang="en-US" dirty="0"/>
              <a:t>What the second-to-last psalm prophesies, the second psalm says will be fulfilled in God’s Messiah / Son (compare Psalms 2 and 149).   </a:t>
            </a:r>
          </a:p>
        </p:txBody>
      </p:sp>
    </p:spTree>
    <p:extLst>
      <p:ext uri="{BB962C8B-B14F-4D97-AF65-F5344CB8AC3E}">
        <p14:creationId xmlns:p14="http://schemas.microsoft.com/office/powerpoint/2010/main" val="3966752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56DE3-3658-910C-80B6-851F4C2CD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JOYFUL GLORY IN GOD’S SALVATION (vv. 1-4)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CEF4E2-9A02-0B83-F399-C84146EB46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Psalm zooms in upon God’s people, His saints – “the godly.”		“Let </a:t>
            </a:r>
            <a:r>
              <a:rPr lang="en-US" b="1" dirty="0">
                <a:solidFill>
                  <a:srgbClr val="0070C0"/>
                </a:solidFill>
              </a:rPr>
              <a:t>Israel</a:t>
            </a:r>
            <a:r>
              <a:rPr lang="en-US" dirty="0"/>
              <a:t> be glad in His </a:t>
            </a:r>
            <a:r>
              <a:rPr lang="en-US" b="1" u="sng" dirty="0"/>
              <a:t>Maker</a:t>
            </a:r>
            <a:r>
              <a:rPr lang="en-US" dirty="0"/>
              <a:t>.”						“Let the </a:t>
            </a:r>
            <a:r>
              <a:rPr lang="en-US" b="1" dirty="0">
                <a:solidFill>
                  <a:srgbClr val="0070C0"/>
                </a:solidFill>
              </a:rPr>
              <a:t>Children of Zion </a:t>
            </a:r>
            <a:r>
              <a:rPr lang="en-US" dirty="0"/>
              <a:t>rejoice in their </a:t>
            </a:r>
            <a:r>
              <a:rPr lang="en-US" b="1" u="sng" dirty="0"/>
              <a:t>King</a:t>
            </a:r>
            <a:r>
              <a:rPr lang="en-US" dirty="0"/>
              <a:t>.”</a:t>
            </a:r>
          </a:p>
          <a:p>
            <a:r>
              <a:rPr lang="en-US" dirty="0"/>
              <a:t>This is a Redemption Song (Ex 15:19-21). 						›A “new song” for new mercies (</a:t>
            </a:r>
            <a:r>
              <a:rPr lang="en-US" dirty="0" err="1"/>
              <a:t>Pss</a:t>
            </a:r>
            <a:r>
              <a:rPr lang="en-US" dirty="0"/>
              <a:t> 40:3; 144:9).				›A “new song” in light of the Messiah (Isa 42:10). </a:t>
            </a:r>
          </a:p>
          <a:p>
            <a:r>
              <a:rPr lang="en-US" dirty="0"/>
              <a:t>The Lord </a:t>
            </a:r>
            <a:r>
              <a:rPr lang="en-US" u="sng" dirty="0"/>
              <a:t>delights</a:t>
            </a:r>
            <a:r>
              <a:rPr lang="en-US" dirty="0"/>
              <a:t> in those He saves (</a:t>
            </a:r>
            <a:r>
              <a:rPr lang="en-US" dirty="0" err="1"/>
              <a:t>Pss</a:t>
            </a:r>
            <a:r>
              <a:rPr lang="en-US" dirty="0"/>
              <a:t> 35:27; 147:11; Mal 3:17).</a:t>
            </a:r>
          </a:p>
          <a:p>
            <a:r>
              <a:rPr lang="en-US" dirty="0"/>
              <a:t>God receives humble prodigals in Christ and </a:t>
            </a:r>
            <a:r>
              <a:rPr lang="en-US" u="sng" dirty="0"/>
              <a:t>adorns</a:t>
            </a:r>
            <a:r>
              <a:rPr lang="en-US" dirty="0"/>
              <a:t> them with righteousness (Eph 1:6; Luke 15; 1 Peter 5:5). </a:t>
            </a:r>
          </a:p>
        </p:txBody>
      </p:sp>
    </p:spTree>
    <p:extLst>
      <p:ext uri="{BB962C8B-B14F-4D97-AF65-F5344CB8AC3E}">
        <p14:creationId xmlns:p14="http://schemas.microsoft.com/office/powerpoint/2010/main" val="231474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D58DD-EAB3-7F4C-C8BB-53223789FD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JOYFUL GLORY IN GOD’S VINDICATION (vv. 5-9)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5A62B0-88C6-71A8-3CE9-D7AF8F9BD3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Our theme – “</a:t>
            </a:r>
            <a:r>
              <a:rPr lang="en-US" b="1" dirty="0"/>
              <a:t>Let the godly exult in glory</a:t>
            </a:r>
            <a:r>
              <a:rPr lang="en-US" dirty="0"/>
              <a:t>” (v. 5).	</a:t>
            </a:r>
          </a:p>
          <a:p>
            <a:r>
              <a:rPr lang="en-US" dirty="0"/>
              <a:t>The triumphal </a:t>
            </a:r>
            <a:r>
              <a:rPr lang="en-US" u="sng" dirty="0"/>
              <a:t>warfare</a:t>
            </a:r>
            <a:r>
              <a:rPr lang="en-US" dirty="0"/>
              <a:t> language might shock some readers. 			›The “high praises” and “two-edged sword” relate back to the exultation of the godly in glory, even upon their beds. 				›Our weapons are not carnal (2 Cor 10:4). </a:t>
            </a:r>
          </a:p>
          <a:p>
            <a:r>
              <a:rPr lang="en-US" dirty="0"/>
              <a:t>The </a:t>
            </a:r>
            <a:r>
              <a:rPr lang="en-US" b="1" dirty="0"/>
              <a:t>word of God </a:t>
            </a:r>
            <a:r>
              <a:rPr lang="en-US" dirty="0"/>
              <a:t>is a “</a:t>
            </a:r>
            <a:r>
              <a:rPr lang="en-US" b="1" dirty="0"/>
              <a:t>two-edged sword</a:t>
            </a:r>
            <a:r>
              <a:rPr lang="en-US" dirty="0"/>
              <a:t>” (Heb 4:12; Rev 19:15).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“Praise makes war on false gods, false stories, false pride, and false 			hopes” (James Hamilton).  				</a:t>
            </a:r>
          </a:p>
        </p:txBody>
      </p:sp>
    </p:spTree>
    <p:extLst>
      <p:ext uri="{BB962C8B-B14F-4D97-AF65-F5344CB8AC3E}">
        <p14:creationId xmlns:p14="http://schemas.microsoft.com/office/powerpoint/2010/main" val="3046069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63EFF-B926-B980-11A0-1EC2B813A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Glory in God’s Vindication!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36C4B8-526F-D024-5662-E54A1FD5D4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While some have tried to turn these words into an evangelistic emphasis, the clear picture of the psalm is one of </a:t>
            </a:r>
            <a:r>
              <a:rPr lang="en-US" b="1" dirty="0"/>
              <a:t>full, final, future vindication</a:t>
            </a:r>
            <a:r>
              <a:rPr lang="en-US" dirty="0"/>
              <a:t> of God’s people.</a:t>
            </a:r>
          </a:p>
          <a:p>
            <a:r>
              <a:rPr lang="en-US" dirty="0"/>
              <a:t>Jesus is both </a:t>
            </a:r>
            <a:r>
              <a:rPr lang="en-US" u="sng" dirty="0"/>
              <a:t>Savior</a:t>
            </a:r>
            <a:r>
              <a:rPr lang="en-US" dirty="0"/>
              <a:t> and </a:t>
            </a:r>
            <a:r>
              <a:rPr lang="en-US" u="sng" dirty="0"/>
              <a:t>Judge</a:t>
            </a:r>
            <a:r>
              <a:rPr lang="en-US" dirty="0"/>
              <a:t>, and we glorify Him for both! </a:t>
            </a:r>
          </a:p>
          <a:p>
            <a:r>
              <a:rPr lang="en-US" dirty="0"/>
              <a:t>When King Jesus returns, evangelism ceases. </a:t>
            </a:r>
          </a:p>
          <a:p>
            <a:r>
              <a:rPr lang="en-US" dirty="0"/>
              <a:t>Wonder of wonders, Jesus </a:t>
            </a:r>
            <a:r>
              <a:rPr lang="en-US" b="1" dirty="0"/>
              <a:t>shares</a:t>
            </a:r>
            <a:r>
              <a:rPr lang="en-US" dirty="0"/>
              <a:t> the glory of vindication with His saved saints (Rom 8:17, 37; 1 Cor 6:2; Rev 2:26-27). </a:t>
            </a:r>
          </a:p>
          <a:p>
            <a:r>
              <a:rPr lang="en-US" dirty="0"/>
              <a:t>Conqueror in Christ? Or Conquered by Christ?   </a:t>
            </a:r>
          </a:p>
        </p:txBody>
      </p:sp>
    </p:spTree>
    <p:extLst>
      <p:ext uri="{BB962C8B-B14F-4D97-AF65-F5344CB8AC3E}">
        <p14:creationId xmlns:p14="http://schemas.microsoft.com/office/powerpoint/2010/main" val="3905504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513</Words>
  <Application>Microsoft Office PowerPoint</Application>
  <PresentationFormat>Widescreen</PresentationFormat>
  <Paragraphs>24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JOYFUL GLORY</vt:lpstr>
      <vt:lpstr>TWILL BE MY THEME IN GLORY!</vt:lpstr>
      <vt:lpstr>JOYFUL GLORY IN GOD’S SALVATION (vv. 1-4)</vt:lpstr>
      <vt:lpstr>JOYFUL GLORY IN GOD’S VINDICATION (vv. 5-9)</vt:lpstr>
      <vt:lpstr>Glory in God’s Vindication!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Keith McWhorter</dc:creator>
  <cp:lastModifiedBy>Keith McWhorter</cp:lastModifiedBy>
  <cp:revision>4</cp:revision>
  <dcterms:created xsi:type="dcterms:W3CDTF">2025-12-24T14:38:46Z</dcterms:created>
  <dcterms:modified xsi:type="dcterms:W3CDTF">2025-12-24T15:00:01Z</dcterms:modified>
</cp:coreProperties>
</file>