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9F430-47BE-3E0A-816C-A0ED486EF9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B02963-48C1-C0FA-E489-D28DD8F707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04A45-4889-20C7-8992-7A4605DD5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D8E82-25AF-F577-3534-DB1D0B3FF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425CA-58B7-ED80-A0B9-98071FC02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7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85C9-9CED-7C80-8B37-3AD17E3C4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8AB4CF-2FEA-DA80-6796-3C3B3B566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1BE26-F936-0C0E-0F46-B50C7E9E2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04355-E7D7-BC41-2504-C0402820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1AD08-8B89-CCFE-C3D8-70026313B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1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042BBC-2A38-C979-F8A8-C076213DC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73697-CAD4-18AB-5926-3EB2E8694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838BF-3990-C42E-ADFE-757D34E7D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7383C-E950-3411-546B-D18D3E2C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2A3AA-1A4F-B8DD-DDC1-E5D320C45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920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9B39C-76C3-544A-FB93-89A054F48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F1BE4-BC4A-9A39-CEEF-1F0B953BE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B9D6F-A32D-B720-D1EB-F23E60952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F4091-D7B0-7423-42AE-52217BDC4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08EF0-DC3C-691F-93D1-849105DCE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9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C0E9D-3D24-81D9-7B5A-346F1503A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3341BA-F538-BE3A-76CE-490655EBD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BCFF6-72D9-1166-203D-09DC48715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E7F0-CF93-F2BE-845B-0F808538C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447BA-3400-0F8A-CD18-158BA29C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4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81ACD-8285-10A0-EA88-C61087ED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CF174-CA34-8BF9-EDA7-24DD7F488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F3C8A-BC30-4FF7-3918-332629C9A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61A93-C818-0269-E59E-FCDEF328F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81A9BD-DE64-6842-C11B-67027DA10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2019C1-92C2-F4F1-49DE-69A31B9B4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0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DDACF-039A-FD5B-99CB-D973A3BDD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55C39-A560-EDF1-D61F-97EF97335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4A035-DAFD-5CFB-0AB1-3B4614A51D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13CD9A-3E43-93D3-9361-8ED7F85A74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524C7B-8D0A-F585-473E-EF4F220F77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3D0D4F-9680-BC63-D4C0-38C0F7D23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4F7BE6-42D1-416E-C546-34D1E6AC3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C14C5D-B312-B862-058C-B0032247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03BFB-728E-3BF8-6C8D-28923B1ED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AC4CBF-C2C2-F4FF-A720-158E402C9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DC3632-6886-C624-CCA9-9F23D3553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D1CFD-8D94-203C-8414-7EA663656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6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27F951-EC12-5EB2-D891-71E19795D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A2ADEF-EB71-A518-5EF5-E26AD69A6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26523-1AC7-AAD6-AA4F-E8822A6FF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51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BDC45-27F5-5A40-E067-78884E724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2CAE2-A51F-9AFF-39A3-870B1B350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7B138D-4674-F747-B4B0-9C481E03B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CEE22-1AC0-0EC6-9A9A-4B8DD6B2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ED57B-069B-7E34-6A11-9696E955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BCC7D-F912-0B39-04F5-910933149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5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D427E-8CB3-EDD4-C961-727A8C68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64B77-00DE-FF50-E994-8918FFCA1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36B57D-6F9A-F11D-B738-152E7AAC1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CF17B9-0B41-A6D3-F597-79DBAD65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90D386-2ACA-2AC7-CBB2-9F9C4C66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4E682-D501-B4EB-62B3-84764B459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85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780DC0-8FF2-6662-B017-ED97173D0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A8E74-F1E9-7DA3-DA2C-D1456D048B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1AF99-FBB3-776B-CAFA-AC54D5F83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F2EA-6AC8-4C81-BC82-0BA48112C601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37DFF-2B9E-1DD7-3B7E-5F78844CC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DCF3-43AD-9C18-DE0A-A0249C8A1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20D3E-B778-42FC-985B-9752611D5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41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48F5D-D352-F53E-1259-3E9C886423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SALVATION’S ROOT AND FRUIT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D71391-6EFD-D0A7-09AA-68C0E0AB9A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Ephesians 2:8-10</a:t>
            </a:r>
          </a:p>
        </p:txBody>
      </p:sp>
    </p:spTree>
    <p:extLst>
      <p:ext uri="{BB962C8B-B14F-4D97-AF65-F5344CB8AC3E}">
        <p14:creationId xmlns:p14="http://schemas.microsoft.com/office/powerpoint/2010/main" val="199834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CAF5E-84B4-1648-2F32-55B836ED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Grace? Works? Or Both?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30D88-F6E1-4567-1B6C-2D3C8B229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classic Roman Catholic error is confusing Justification and Sanctification. </a:t>
            </a:r>
          </a:p>
          <a:p>
            <a:r>
              <a:rPr lang="en-US" dirty="0"/>
              <a:t>Salvation as a wholistic doctrine includes many gracious acts of God</a:t>
            </a:r>
          </a:p>
          <a:p>
            <a:pPr lvl="1"/>
            <a:r>
              <a:rPr lang="en-US" dirty="0"/>
              <a:t>Election</a:t>
            </a:r>
          </a:p>
          <a:p>
            <a:pPr lvl="1"/>
            <a:r>
              <a:rPr lang="en-US" dirty="0"/>
              <a:t>Effectual Call</a:t>
            </a:r>
          </a:p>
          <a:p>
            <a:pPr lvl="1"/>
            <a:r>
              <a:rPr lang="en-US" dirty="0"/>
              <a:t>Regeneration / Conversion</a:t>
            </a:r>
          </a:p>
          <a:p>
            <a:pPr lvl="1"/>
            <a:r>
              <a:rPr lang="en-US" dirty="0"/>
              <a:t>Repentance &amp; Faith</a:t>
            </a:r>
          </a:p>
          <a:p>
            <a:pPr lvl="1"/>
            <a:r>
              <a:rPr lang="en-US" dirty="0"/>
              <a:t>Justification  </a:t>
            </a:r>
          </a:p>
          <a:p>
            <a:pPr lvl="1"/>
            <a:r>
              <a:rPr lang="en-US" dirty="0"/>
              <a:t>Adoption &amp; Sanctification</a:t>
            </a:r>
          </a:p>
          <a:p>
            <a:pPr lvl="1"/>
            <a:r>
              <a:rPr lang="en-US" dirty="0"/>
              <a:t>Glorification   </a:t>
            </a:r>
          </a:p>
        </p:txBody>
      </p:sp>
    </p:spTree>
    <p:extLst>
      <p:ext uri="{BB962C8B-B14F-4D97-AF65-F5344CB8AC3E}">
        <p14:creationId xmlns:p14="http://schemas.microsoft.com/office/powerpoint/2010/main" val="335760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624E4-241F-5FA7-E303-B8515CC86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SALVATION IS OF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B02BC-C01C-11F3-66B4-F48DF938F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Everything about salvation is grounded in God’s grace!</a:t>
            </a:r>
          </a:p>
          <a:p>
            <a:r>
              <a:rPr lang="en-US" dirty="0"/>
              <a:t>The argument of Ephesians 2:1-10 is that sinners are spiritually dead until God by His grace, mercy and love makes them alive and unites them to Christ through faith. </a:t>
            </a:r>
          </a:p>
          <a:p>
            <a:r>
              <a:rPr lang="en-US" dirty="0"/>
              <a:t>Even faith is a </a:t>
            </a:r>
            <a:r>
              <a:rPr lang="en-US" u="sng" dirty="0"/>
              <a:t>gift</a:t>
            </a:r>
            <a:r>
              <a:rPr lang="en-US" dirty="0"/>
              <a:t> (and so is repentance). </a:t>
            </a:r>
          </a:p>
          <a:p>
            <a:r>
              <a:rPr lang="en-US" dirty="0"/>
              <a:t>The first fruits of God’s saving grace are always repentance of sin and faith in Jesus Christ alone. </a:t>
            </a:r>
          </a:p>
          <a:p>
            <a:r>
              <a:rPr lang="en-US" dirty="0"/>
              <a:t>Luke 18:9-14; Acts 18:27; Romans 4:13-17; 11:1-6; Phil 3:8-9</a:t>
            </a:r>
          </a:p>
        </p:txBody>
      </p:sp>
    </p:spTree>
    <p:extLst>
      <p:ext uri="{BB962C8B-B14F-4D97-AF65-F5344CB8AC3E}">
        <p14:creationId xmlns:p14="http://schemas.microsoft.com/office/powerpoint/2010/main" val="4263544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0D23E-B7A4-56E9-7999-F77665FE0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AND FRUIT (v. 10)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43E4E-D25C-FC17-0433-45B05360E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saving faith takes </a:t>
            </a:r>
            <a:r>
              <a:rPr lang="en-US" u="sng" dirty="0"/>
              <a:t>root</a:t>
            </a:r>
            <a:r>
              <a:rPr lang="en-US" dirty="0"/>
              <a:t> by grace, it always bears </a:t>
            </a:r>
            <a:r>
              <a:rPr lang="en-US" u="sng" dirty="0"/>
              <a:t>fruit</a:t>
            </a:r>
            <a:r>
              <a:rPr lang="en-US" dirty="0"/>
              <a:t> by grace. </a:t>
            </a:r>
          </a:p>
          <a:p>
            <a:r>
              <a:rPr lang="en-US" dirty="0"/>
              <a:t>When God’s grace </a:t>
            </a:r>
            <a:r>
              <a:rPr lang="en-US" b="1" dirty="0"/>
              <a:t>saves</a:t>
            </a:r>
            <a:r>
              <a:rPr lang="en-US" dirty="0"/>
              <a:t> a sinner, God’s grace </a:t>
            </a:r>
            <a:r>
              <a:rPr lang="en-US" b="1" dirty="0"/>
              <a:t>sanctifies</a:t>
            </a:r>
            <a:r>
              <a:rPr lang="en-US" dirty="0"/>
              <a:t> a sinner. </a:t>
            </a:r>
          </a:p>
          <a:p>
            <a:r>
              <a:rPr lang="en-US" dirty="0"/>
              <a:t>Good works that glorify God are essential evidence of salvation. </a:t>
            </a:r>
          </a:p>
          <a:p>
            <a:r>
              <a:rPr lang="en-US" dirty="0"/>
              <a:t>God’s grace is the </a:t>
            </a:r>
            <a:r>
              <a:rPr lang="en-US" u="sng" dirty="0"/>
              <a:t>cause</a:t>
            </a:r>
            <a:r>
              <a:rPr lang="en-US" dirty="0"/>
              <a:t>, and the obedience of faith is the </a:t>
            </a:r>
            <a:r>
              <a:rPr lang="en-US" u="sng" dirty="0"/>
              <a:t>effect</a:t>
            </a:r>
            <a:r>
              <a:rPr lang="en-US" dirty="0"/>
              <a:t> (Titus 2:11-15). </a:t>
            </a:r>
          </a:p>
          <a:p>
            <a:r>
              <a:rPr lang="en-US" dirty="0"/>
              <a:t>This was the promise of God now fulfilled in the New Covenant of Christ (</a:t>
            </a:r>
            <a:r>
              <a:rPr lang="en-US" dirty="0" err="1"/>
              <a:t>Deut</a:t>
            </a:r>
            <a:r>
              <a:rPr lang="en-US" dirty="0"/>
              <a:t> 30:6; </a:t>
            </a:r>
            <a:r>
              <a:rPr lang="en-US" dirty="0" err="1"/>
              <a:t>Ezek</a:t>
            </a:r>
            <a:r>
              <a:rPr lang="en-US" dirty="0"/>
              <a:t> 36:25-27).   </a:t>
            </a:r>
          </a:p>
        </p:txBody>
      </p:sp>
    </p:spTree>
    <p:extLst>
      <p:ext uri="{BB962C8B-B14F-4D97-AF65-F5344CB8AC3E}">
        <p14:creationId xmlns:p14="http://schemas.microsoft.com/office/powerpoint/2010/main" val="1547174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222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SALVATION’S ROOT AND FRUIT</vt:lpstr>
      <vt:lpstr>Grace? Works? Or Both?</vt:lpstr>
      <vt:lpstr>SALVATION IS OF GRACE</vt:lpstr>
      <vt:lpstr>ROOT AND FRUIT (v. 10)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Dave Leffler</cp:lastModifiedBy>
  <cp:revision>2</cp:revision>
  <dcterms:created xsi:type="dcterms:W3CDTF">2026-01-05T16:37:48Z</dcterms:created>
  <dcterms:modified xsi:type="dcterms:W3CDTF">2026-01-05T17:52:38Z</dcterms:modified>
</cp:coreProperties>
</file>