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2861B-60D9-755E-91B0-F6E69CE6E4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92F92CA-7CE2-AEDF-4BD3-DACF7DD635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7726A02-466F-288F-431B-DF2683631DDD}"/>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5" name="Footer Placeholder 4">
            <a:extLst>
              <a:ext uri="{FF2B5EF4-FFF2-40B4-BE49-F238E27FC236}">
                <a16:creationId xmlns:a16="http://schemas.microsoft.com/office/drawing/2014/main" id="{7191DAA5-6814-18B8-AAF5-35EC841DCB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1D952B-E0C2-B142-725F-3A4C9C827328}"/>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1346262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5639B-FDD8-9C9A-E890-F6E7A35E939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7DBC7AE-5D38-106B-E976-F60C5E0E0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1D1E85-ABFF-BBC0-0229-457A938F31E4}"/>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5" name="Footer Placeholder 4">
            <a:extLst>
              <a:ext uri="{FF2B5EF4-FFF2-40B4-BE49-F238E27FC236}">
                <a16:creationId xmlns:a16="http://schemas.microsoft.com/office/drawing/2014/main" id="{0DDB6F5C-957E-41BB-F00E-A269272F61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73CCC4-A10A-CEF6-C55D-A9A5F1367314}"/>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461239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F6E3D8-72D9-0008-320C-BB026921256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77C402F-7A95-6703-DC32-DBEE0183C01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79CBD-C0F1-5D88-472F-5B040D863F91}"/>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5" name="Footer Placeholder 4">
            <a:extLst>
              <a:ext uri="{FF2B5EF4-FFF2-40B4-BE49-F238E27FC236}">
                <a16:creationId xmlns:a16="http://schemas.microsoft.com/office/drawing/2014/main" id="{3835C154-581C-D5F5-60DA-4A58D8D469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D6B184-C4A4-BF32-3999-AAD6EC647F56}"/>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1123195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6BE61-60A5-0289-73A1-3CAF886E55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0E5BA3-D78F-47CC-31DA-0E48C7534D8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D6D1FC-C7BF-A786-A8BB-144BC62224BC}"/>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5" name="Footer Placeholder 4">
            <a:extLst>
              <a:ext uri="{FF2B5EF4-FFF2-40B4-BE49-F238E27FC236}">
                <a16:creationId xmlns:a16="http://schemas.microsoft.com/office/drawing/2014/main" id="{B8FAF713-728E-7D49-57B9-4EB5517DAB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C4944F-6370-665E-CEB5-8674CC030013}"/>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273128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A012A-F990-80CB-7704-9945A52F9F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593A4E0-8F01-1FC4-B6D2-E33F44147D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138B174-4F6D-99C0-6DFC-769CE79B4EC5}"/>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5" name="Footer Placeholder 4">
            <a:extLst>
              <a:ext uri="{FF2B5EF4-FFF2-40B4-BE49-F238E27FC236}">
                <a16:creationId xmlns:a16="http://schemas.microsoft.com/office/drawing/2014/main" id="{2FB32AB6-43EE-0B51-42A1-8F54D08FD7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99682F-591E-3891-4EC6-7D5E3B9AC3B7}"/>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2200880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AAB35-4D8B-37EB-9CA3-80A6B89E9C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BA177D-7AA4-837F-8C8F-5E5A0B591B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F60EFF8-08E1-3FD8-A1F0-76BFB76963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6C8FF9-5784-C5A6-4B73-EDF6EF0F5791}"/>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6" name="Footer Placeholder 5">
            <a:extLst>
              <a:ext uri="{FF2B5EF4-FFF2-40B4-BE49-F238E27FC236}">
                <a16:creationId xmlns:a16="http://schemas.microsoft.com/office/drawing/2014/main" id="{5E040BF6-71A9-E791-AAB5-D0DFD50028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181BB5-81B5-C54E-60BE-4F38736EE7F9}"/>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1810295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51F26-E481-F128-9E9C-9DC74E59CF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37A76F0-CF55-D99C-8819-60D02E85F0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C70231-C7DB-AC5D-19CA-6D084FBE572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B4372D-BFBD-857C-CA8A-5765E1FFA5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E5D18F-511B-8742-0E56-1540E444BA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1F282C1-B17D-A9FC-7A38-18F6BBDEAC70}"/>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8" name="Footer Placeholder 7">
            <a:extLst>
              <a:ext uri="{FF2B5EF4-FFF2-40B4-BE49-F238E27FC236}">
                <a16:creationId xmlns:a16="http://schemas.microsoft.com/office/drawing/2014/main" id="{F050842E-AC81-6547-A3ED-3185C325E00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0AD993-A891-92A8-9FA8-B991EC2FB527}"/>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431590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6ADEB-10DC-701C-63CD-C0D3312B8A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2CCC27B-F527-DA5D-BF79-146595F68CD1}"/>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4" name="Footer Placeholder 3">
            <a:extLst>
              <a:ext uri="{FF2B5EF4-FFF2-40B4-BE49-F238E27FC236}">
                <a16:creationId xmlns:a16="http://schemas.microsoft.com/office/drawing/2014/main" id="{436AA127-9439-D917-357D-8B54F8F926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5355ED3-EA90-FFB3-FE3D-AD62774C1C5B}"/>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1967205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37D945-889A-88E3-0A09-79F75FFE34D7}"/>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3" name="Footer Placeholder 2">
            <a:extLst>
              <a:ext uri="{FF2B5EF4-FFF2-40B4-BE49-F238E27FC236}">
                <a16:creationId xmlns:a16="http://schemas.microsoft.com/office/drawing/2014/main" id="{321D0B38-78A4-7A4E-EEA3-F393DF9EA3D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4D63DF-B3BE-870C-176D-DD68E09D3811}"/>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34169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85729-C304-3037-9711-FB20A602C0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F3D0427-B7D9-56AE-06AC-4008AD8293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7F89BC-0B18-7DD6-0926-00BE48AFD9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EE465F-974A-8586-A106-7ED012CFADA5}"/>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6" name="Footer Placeholder 5">
            <a:extLst>
              <a:ext uri="{FF2B5EF4-FFF2-40B4-BE49-F238E27FC236}">
                <a16:creationId xmlns:a16="http://schemas.microsoft.com/office/drawing/2014/main" id="{D932DEB1-38B6-76E1-5699-54C19115C4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42D81A-FD84-2B12-21B3-8F0E37DDED86}"/>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3645560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02F49-AC62-1ECD-C32D-4A8FB74B89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331D4F8-4B37-0A27-8216-30652ABACA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C3063E4-DEB7-7846-2995-6FFF0BD581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E46795-4D3A-E586-FCEF-8D73F62459CE}"/>
              </a:ext>
            </a:extLst>
          </p:cNvPr>
          <p:cNvSpPr>
            <a:spLocks noGrp="1"/>
          </p:cNvSpPr>
          <p:nvPr>
            <p:ph type="dt" sz="half" idx="10"/>
          </p:nvPr>
        </p:nvSpPr>
        <p:spPr/>
        <p:txBody>
          <a:bodyPr/>
          <a:lstStyle/>
          <a:p>
            <a:fld id="{130660B2-9036-4166-986A-CB852C6CD302}" type="datetimeFigureOut">
              <a:rPr lang="en-US" smtClean="0"/>
              <a:t>2/2/2026</a:t>
            </a:fld>
            <a:endParaRPr lang="en-US"/>
          </a:p>
        </p:txBody>
      </p:sp>
      <p:sp>
        <p:nvSpPr>
          <p:cNvPr id="6" name="Footer Placeholder 5">
            <a:extLst>
              <a:ext uri="{FF2B5EF4-FFF2-40B4-BE49-F238E27FC236}">
                <a16:creationId xmlns:a16="http://schemas.microsoft.com/office/drawing/2014/main" id="{60276416-0A58-CD29-13F1-65DEAC1167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5F0880-EEBA-F2F3-CBB2-38166CB739ED}"/>
              </a:ext>
            </a:extLst>
          </p:cNvPr>
          <p:cNvSpPr>
            <a:spLocks noGrp="1"/>
          </p:cNvSpPr>
          <p:nvPr>
            <p:ph type="sldNum" sz="quarter" idx="12"/>
          </p:nvPr>
        </p:nvSpPr>
        <p:spPr/>
        <p:txBody>
          <a:bodyPr/>
          <a:lstStyle/>
          <a:p>
            <a:fld id="{8C04AEFE-AE02-4B4A-A2D4-316474F8D54C}" type="slidenum">
              <a:rPr lang="en-US" smtClean="0"/>
              <a:t>‹#›</a:t>
            </a:fld>
            <a:endParaRPr lang="en-US"/>
          </a:p>
        </p:txBody>
      </p:sp>
    </p:spTree>
    <p:extLst>
      <p:ext uri="{BB962C8B-B14F-4D97-AF65-F5344CB8AC3E}">
        <p14:creationId xmlns:p14="http://schemas.microsoft.com/office/powerpoint/2010/main" val="1071572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8C288D-7273-7CFD-9BA7-3DE179716D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975CA7F-18B4-FA90-B449-6CF53E7F78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64DF96-B743-295A-9365-253503660D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660B2-9036-4166-986A-CB852C6CD302}" type="datetimeFigureOut">
              <a:rPr lang="en-US" smtClean="0"/>
              <a:t>2/2/2026</a:t>
            </a:fld>
            <a:endParaRPr lang="en-US"/>
          </a:p>
        </p:txBody>
      </p:sp>
      <p:sp>
        <p:nvSpPr>
          <p:cNvPr id="5" name="Footer Placeholder 4">
            <a:extLst>
              <a:ext uri="{FF2B5EF4-FFF2-40B4-BE49-F238E27FC236}">
                <a16:creationId xmlns:a16="http://schemas.microsoft.com/office/drawing/2014/main" id="{63499836-D35D-3498-0CAA-27BA6731B0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6785031-00EF-44E6-1749-AE318740F8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04AEFE-AE02-4B4A-A2D4-316474F8D54C}" type="slidenum">
              <a:rPr lang="en-US" smtClean="0"/>
              <a:t>‹#›</a:t>
            </a:fld>
            <a:endParaRPr lang="en-US"/>
          </a:p>
        </p:txBody>
      </p:sp>
    </p:spTree>
    <p:extLst>
      <p:ext uri="{BB962C8B-B14F-4D97-AF65-F5344CB8AC3E}">
        <p14:creationId xmlns:p14="http://schemas.microsoft.com/office/powerpoint/2010/main" val="2746205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D96B9-7B06-A339-D7C1-05EBCC52485D}"/>
              </a:ext>
            </a:extLst>
          </p:cNvPr>
          <p:cNvSpPr>
            <a:spLocks noGrp="1"/>
          </p:cNvSpPr>
          <p:nvPr>
            <p:ph type="ctrTitle"/>
          </p:nvPr>
        </p:nvSpPr>
        <p:spPr/>
        <p:txBody>
          <a:bodyPr/>
          <a:lstStyle/>
          <a:p>
            <a:r>
              <a:rPr lang="en-US" dirty="0"/>
              <a:t>GOSPEL GRATITUDE</a:t>
            </a:r>
          </a:p>
        </p:txBody>
      </p:sp>
      <p:sp>
        <p:nvSpPr>
          <p:cNvPr id="3" name="Subtitle 2">
            <a:extLst>
              <a:ext uri="{FF2B5EF4-FFF2-40B4-BE49-F238E27FC236}">
                <a16:creationId xmlns:a16="http://schemas.microsoft.com/office/drawing/2014/main" id="{8F209891-969B-4236-DCD7-4BEC6B2C6643}"/>
              </a:ext>
            </a:extLst>
          </p:cNvPr>
          <p:cNvSpPr>
            <a:spLocks noGrp="1"/>
          </p:cNvSpPr>
          <p:nvPr>
            <p:ph type="subTitle" idx="1"/>
          </p:nvPr>
        </p:nvSpPr>
        <p:spPr/>
        <p:txBody>
          <a:bodyPr/>
          <a:lstStyle/>
          <a:p>
            <a:r>
              <a:rPr lang="en-US" b="1" dirty="0"/>
              <a:t>Philippians 1:3-8</a:t>
            </a:r>
          </a:p>
        </p:txBody>
      </p:sp>
    </p:spTree>
    <p:extLst>
      <p:ext uri="{BB962C8B-B14F-4D97-AF65-F5344CB8AC3E}">
        <p14:creationId xmlns:p14="http://schemas.microsoft.com/office/powerpoint/2010/main" val="1319529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791CC-78B0-892E-ED3D-09C855602071}"/>
              </a:ext>
            </a:extLst>
          </p:cNvPr>
          <p:cNvSpPr>
            <a:spLocks noGrp="1"/>
          </p:cNvSpPr>
          <p:nvPr>
            <p:ph type="title"/>
          </p:nvPr>
        </p:nvSpPr>
        <p:spPr/>
        <p:txBody>
          <a:bodyPr/>
          <a:lstStyle/>
          <a:p>
            <a:r>
              <a:rPr lang="en-US" dirty="0"/>
              <a:t>THE SECRET OF JOYFUL GRATITUDE</a:t>
            </a:r>
          </a:p>
        </p:txBody>
      </p:sp>
      <p:sp>
        <p:nvSpPr>
          <p:cNvPr id="3" name="Content Placeholder 2">
            <a:extLst>
              <a:ext uri="{FF2B5EF4-FFF2-40B4-BE49-F238E27FC236}">
                <a16:creationId xmlns:a16="http://schemas.microsoft.com/office/drawing/2014/main" id="{93DC9741-42AE-8606-C59A-ECA22F82F480}"/>
              </a:ext>
            </a:extLst>
          </p:cNvPr>
          <p:cNvSpPr>
            <a:spLocks noGrp="1"/>
          </p:cNvSpPr>
          <p:nvPr>
            <p:ph idx="1"/>
          </p:nvPr>
        </p:nvSpPr>
        <p:spPr/>
        <p:txBody>
          <a:bodyPr/>
          <a:lstStyle/>
          <a:p>
            <a:r>
              <a:rPr lang="en-US" dirty="0"/>
              <a:t>Despite his hard circumstances, Paul expresses joyful gratitude to God, and in so doing, serves as a model for us. </a:t>
            </a:r>
          </a:p>
          <a:p>
            <a:r>
              <a:rPr lang="en-US" dirty="0"/>
              <a:t>Joyful Gratitude is a dominant theme: 1:4, 18, 25; 2:2, 17-18, 28-29; 3:1; 4:1, 4, 10. </a:t>
            </a:r>
          </a:p>
          <a:p>
            <a:r>
              <a:rPr lang="en-US" b="1" dirty="0"/>
              <a:t>Give God Gospel Gratitude! </a:t>
            </a:r>
          </a:p>
        </p:txBody>
      </p:sp>
    </p:spTree>
    <p:extLst>
      <p:ext uri="{BB962C8B-B14F-4D97-AF65-F5344CB8AC3E}">
        <p14:creationId xmlns:p14="http://schemas.microsoft.com/office/powerpoint/2010/main" val="389505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4854A-F7B2-DB54-CF8C-F788E3B200F2}"/>
              </a:ext>
            </a:extLst>
          </p:cNvPr>
          <p:cNvSpPr>
            <a:spLocks noGrp="1"/>
          </p:cNvSpPr>
          <p:nvPr>
            <p:ph type="title"/>
          </p:nvPr>
        </p:nvSpPr>
        <p:spPr/>
        <p:txBody>
          <a:bodyPr/>
          <a:lstStyle/>
          <a:p>
            <a:r>
              <a:rPr lang="en-US" dirty="0"/>
              <a:t>GIVE GOD GOSPEL GRATITUDE . . . </a:t>
            </a:r>
          </a:p>
        </p:txBody>
      </p:sp>
      <p:sp>
        <p:nvSpPr>
          <p:cNvPr id="3" name="Content Placeholder 2">
            <a:extLst>
              <a:ext uri="{FF2B5EF4-FFF2-40B4-BE49-F238E27FC236}">
                <a16:creationId xmlns:a16="http://schemas.microsoft.com/office/drawing/2014/main" id="{98848B0B-45CB-3009-F5BF-0EB5C2F35272}"/>
              </a:ext>
            </a:extLst>
          </p:cNvPr>
          <p:cNvSpPr>
            <a:spLocks noGrp="1"/>
          </p:cNvSpPr>
          <p:nvPr>
            <p:ph idx="1"/>
          </p:nvPr>
        </p:nvSpPr>
        <p:spPr/>
        <p:txBody>
          <a:bodyPr/>
          <a:lstStyle/>
          <a:p>
            <a:r>
              <a:rPr lang="en-US" dirty="0"/>
              <a:t>For Prayer Partners (vv. 3-4). 								›A prayerless partnership is impotent. 					›True gospel co-labor begins with prayer! </a:t>
            </a:r>
          </a:p>
        </p:txBody>
      </p:sp>
    </p:spTree>
    <p:extLst>
      <p:ext uri="{BB962C8B-B14F-4D97-AF65-F5344CB8AC3E}">
        <p14:creationId xmlns:p14="http://schemas.microsoft.com/office/powerpoint/2010/main" val="32707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1A6FB-300B-DB90-275D-27D76DA6E0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31FE61-F0F9-DBEB-8F03-03FFC1787D4F}"/>
              </a:ext>
            </a:extLst>
          </p:cNvPr>
          <p:cNvSpPr>
            <a:spLocks noGrp="1"/>
          </p:cNvSpPr>
          <p:nvPr>
            <p:ph type="title"/>
          </p:nvPr>
        </p:nvSpPr>
        <p:spPr/>
        <p:txBody>
          <a:bodyPr/>
          <a:lstStyle/>
          <a:p>
            <a:r>
              <a:rPr lang="en-US" dirty="0"/>
              <a:t>GIVE GOD GOSPEL GRATITUDE . . . </a:t>
            </a:r>
          </a:p>
        </p:txBody>
      </p:sp>
      <p:sp>
        <p:nvSpPr>
          <p:cNvPr id="3" name="Content Placeholder 2">
            <a:extLst>
              <a:ext uri="{FF2B5EF4-FFF2-40B4-BE49-F238E27FC236}">
                <a16:creationId xmlns:a16="http://schemas.microsoft.com/office/drawing/2014/main" id="{383DC153-1994-B97A-2294-39A35DA750F6}"/>
              </a:ext>
            </a:extLst>
          </p:cNvPr>
          <p:cNvSpPr>
            <a:spLocks noGrp="1"/>
          </p:cNvSpPr>
          <p:nvPr>
            <p:ph idx="1"/>
          </p:nvPr>
        </p:nvSpPr>
        <p:spPr/>
        <p:txBody>
          <a:bodyPr/>
          <a:lstStyle/>
          <a:p>
            <a:r>
              <a:rPr lang="en-US" dirty="0"/>
              <a:t>For Persevering Partners (vv. 5, 7). 							›Paul is deeply emotional about this Church. 				›This Church has shown long-term loyalty to Paul. 				›Consider the early history of the Church of Philippi (Acts 16).  		</a:t>
            </a:r>
          </a:p>
          <a:p>
            <a:pPr marL="0" indent="0">
              <a:buNone/>
            </a:pPr>
            <a:r>
              <a:rPr lang="en-US" dirty="0"/>
              <a:t>						</a:t>
            </a:r>
          </a:p>
        </p:txBody>
      </p:sp>
    </p:spTree>
    <p:extLst>
      <p:ext uri="{BB962C8B-B14F-4D97-AF65-F5344CB8AC3E}">
        <p14:creationId xmlns:p14="http://schemas.microsoft.com/office/powerpoint/2010/main" val="1276001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1B3DE-B536-4D0B-C28B-D0AC18CDE42E}"/>
              </a:ext>
            </a:extLst>
          </p:cNvPr>
          <p:cNvSpPr>
            <a:spLocks noGrp="1"/>
          </p:cNvSpPr>
          <p:nvPr>
            <p:ph type="title"/>
          </p:nvPr>
        </p:nvSpPr>
        <p:spPr/>
        <p:txBody>
          <a:bodyPr/>
          <a:lstStyle/>
          <a:p>
            <a:r>
              <a:rPr lang="en-US" i="1" dirty="0"/>
              <a:t>Koinonia</a:t>
            </a:r>
            <a:r>
              <a:rPr lang="en-US" dirty="0"/>
              <a:t> – “Fellowship”</a:t>
            </a:r>
          </a:p>
        </p:txBody>
      </p:sp>
      <p:sp>
        <p:nvSpPr>
          <p:cNvPr id="3" name="Content Placeholder 2">
            <a:extLst>
              <a:ext uri="{FF2B5EF4-FFF2-40B4-BE49-F238E27FC236}">
                <a16:creationId xmlns:a16="http://schemas.microsoft.com/office/drawing/2014/main" id="{945E63C2-6E9E-E1CD-80E1-D8F478BC466D}"/>
              </a:ext>
            </a:extLst>
          </p:cNvPr>
          <p:cNvSpPr>
            <a:spLocks noGrp="1"/>
          </p:cNvSpPr>
          <p:nvPr>
            <p:ph idx="1"/>
          </p:nvPr>
        </p:nvSpPr>
        <p:spPr/>
        <p:txBody>
          <a:bodyPr/>
          <a:lstStyle/>
          <a:p>
            <a:r>
              <a:rPr lang="en-US" dirty="0"/>
              <a:t>Paul uses a form of this word twice – “partnership” and “partakers.”</a:t>
            </a:r>
          </a:p>
          <a:p>
            <a:r>
              <a:rPr lang="en-US" dirty="0"/>
              <a:t>The word in ancient Greece signified </a:t>
            </a:r>
            <a:r>
              <a:rPr lang="en-US" b="1" dirty="0"/>
              <a:t>a friendship sealed by a common cause</a:t>
            </a:r>
            <a:r>
              <a:rPr lang="en-US" dirty="0"/>
              <a:t>: often business or military connotations. </a:t>
            </a:r>
          </a:p>
          <a:p>
            <a:r>
              <a:rPr lang="en-US" dirty="0"/>
              <a:t>We share not just the grace of salvation, but also the grace of suffering for the defense and confirmation of the gospel. </a:t>
            </a:r>
          </a:p>
        </p:txBody>
      </p:sp>
    </p:spTree>
    <p:extLst>
      <p:ext uri="{BB962C8B-B14F-4D97-AF65-F5344CB8AC3E}">
        <p14:creationId xmlns:p14="http://schemas.microsoft.com/office/powerpoint/2010/main" val="3662408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70F17-F4B9-8A3A-C682-59BEB0D7A5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121C7F-18F0-BC20-D7FE-A79AD2194294}"/>
              </a:ext>
            </a:extLst>
          </p:cNvPr>
          <p:cNvSpPr>
            <a:spLocks noGrp="1"/>
          </p:cNvSpPr>
          <p:nvPr>
            <p:ph type="title"/>
          </p:nvPr>
        </p:nvSpPr>
        <p:spPr/>
        <p:txBody>
          <a:bodyPr/>
          <a:lstStyle/>
          <a:p>
            <a:r>
              <a:rPr lang="en-US" dirty="0"/>
              <a:t>GIVE GOD GOSPEL GRATITUDE . . . </a:t>
            </a:r>
          </a:p>
        </p:txBody>
      </p:sp>
      <p:sp>
        <p:nvSpPr>
          <p:cNvPr id="3" name="Content Placeholder 2">
            <a:extLst>
              <a:ext uri="{FF2B5EF4-FFF2-40B4-BE49-F238E27FC236}">
                <a16:creationId xmlns:a16="http://schemas.microsoft.com/office/drawing/2014/main" id="{0308E8E5-7F51-CD12-F523-E715D77158E2}"/>
              </a:ext>
            </a:extLst>
          </p:cNvPr>
          <p:cNvSpPr>
            <a:spLocks noGrp="1"/>
          </p:cNvSpPr>
          <p:nvPr>
            <p:ph idx="1"/>
          </p:nvPr>
        </p:nvSpPr>
        <p:spPr/>
        <p:txBody>
          <a:bodyPr/>
          <a:lstStyle/>
          <a:p>
            <a:r>
              <a:rPr lang="en-US" dirty="0"/>
              <a:t>For Promised Perfection (v. 6). 							›Paul sees external evidence of God’s internal work. 			›God finishes what He starts. 							›God’s saving work in us works itself out of us through gospel partnerships.  													</a:t>
            </a:r>
          </a:p>
        </p:txBody>
      </p:sp>
    </p:spTree>
    <p:extLst>
      <p:ext uri="{BB962C8B-B14F-4D97-AF65-F5344CB8AC3E}">
        <p14:creationId xmlns:p14="http://schemas.microsoft.com/office/powerpoint/2010/main" val="191464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DBA180-0607-3373-BA2F-F0CFBDEF5D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5FFA69-3FBA-F149-B9DA-92810861EF0C}"/>
              </a:ext>
            </a:extLst>
          </p:cNvPr>
          <p:cNvSpPr>
            <a:spLocks noGrp="1"/>
          </p:cNvSpPr>
          <p:nvPr>
            <p:ph type="title"/>
          </p:nvPr>
        </p:nvSpPr>
        <p:spPr/>
        <p:txBody>
          <a:bodyPr/>
          <a:lstStyle/>
          <a:p>
            <a:r>
              <a:rPr lang="en-US" dirty="0"/>
              <a:t>GIVE GOD GOSPEL GRATITUDE . . . </a:t>
            </a:r>
          </a:p>
        </p:txBody>
      </p:sp>
      <p:sp>
        <p:nvSpPr>
          <p:cNvPr id="3" name="Content Placeholder 2">
            <a:extLst>
              <a:ext uri="{FF2B5EF4-FFF2-40B4-BE49-F238E27FC236}">
                <a16:creationId xmlns:a16="http://schemas.microsoft.com/office/drawing/2014/main" id="{7877BA29-E1E7-6765-F09B-F629C5568F2B}"/>
              </a:ext>
            </a:extLst>
          </p:cNvPr>
          <p:cNvSpPr>
            <a:spLocks noGrp="1"/>
          </p:cNvSpPr>
          <p:nvPr>
            <p:ph idx="1"/>
          </p:nvPr>
        </p:nvSpPr>
        <p:spPr/>
        <p:txBody>
          <a:bodyPr/>
          <a:lstStyle/>
          <a:p>
            <a:r>
              <a:rPr lang="en-US" dirty="0"/>
              <a:t>With Pure Passion (v. 8).								›Here Paul tells how he gives God gratitude for these believers.		›Emotions run deep: </a:t>
            </a:r>
            <a:r>
              <a:rPr lang="en-US" i="1" dirty="0"/>
              <a:t>“I yearn for you all with </a:t>
            </a:r>
            <a:r>
              <a:rPr lang="en-US" b="1" i="1" dirty="0"/>
              <a:t>the guts </a:t>
            </a:r>
            <a:r>
              <a:rPr lang="en-US" dirty="0"/>
              <a:t>[literal translation]</a:t>
            </a:r>
            <a:r>
              <a:rPr lang="en-US" i="1" dirty="0"/>
              <a:t> of Christ Jesus.”</a:t>
            </a:r>
            <a:r>
              <a:rPr lang="en-US" dirty="0"/>
              <a:t>								“For me to live is Christ” (1:21). </a:t>
            </a:r>
          </a:p>
        </p:txBody>
      </p:sp>
    </p:spTree>
    <p:extLst>
      <p:ext uri="{BB962C8B-B14F-4D97-AF65-F5344CB8AC3E}">
        <p14:creationId xmlns:p14="http://schemas.microsoft.com/office/powerpoint/2010/main" val="1726581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402</Words>
  <Application>Microsoft Office PowerPoint</Application>
  <PresentationFormat>Widescreen</PresentationFormat>
  <Paragraphs>19</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GOSPEL GRATITUDE</vt:lpstr>
      <vt:lpstr>THE SECRET OF JOYFUL GRATITUDE</vt:lpstr>
      <vt:lpstr>GIVE GOD GOSPEL GRATITUDE . . . </vt:lpstr>
      <vt:lpstr>GIVE GOD GOSPEL GRATITUDE . . . </vt:lpstr>
      <vt:lpstr>Koinonia – “Fellowship”</vt:lpstr>
      <vt:lpstr>GIVE GOD GOSPEL GRATITUDE . . . </vt:lpstr>
      <vt:lpstr>GIVE GOD GOSPEL GRATITUDE . .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1</cp:revision>
  <dcterms:created xsi:type="dcterms:W3CDTF">2026-02-02T14:31:19Z</dcterms:created>
  <dcterms:modified xsi:type="dcterms:W3CDTF">2026-02-02T14:48:09Z</dcterms:modified>
</cp:coreProperties>
</file>