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AF6F8-9104-81A2-B440-652DCC283C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A3877D-9D68-04A5-5B6F-54C4F98A30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86D70E7-BC53-2605-4739-05AA45B0479E}"/>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5" name="Footer Placeholder 4">
            <a:extLst>
              <a:ext uri="{FF2B5EF4-FFF2-40B4-BE49-F238E27FC236}">
                <a16:creationId xmlns:a16="http://schemas.microsoft.com/office/drawing/2014/main" id="{6478F085-19B1-DBE8-D764-78AC4FFCDF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FCD02A-91FB-AF15-245B-463FA2E04B83}"/>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3813630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261FA-CCBA-4AB3-C93F-73061B5057B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B38EF3C-1F51-D903-0F5F-2B98D577C9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01E388-3909-2BCE-86BC-149A65EF1EB8}"/>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5" name="Footer Placeholder 4">
            <a:extLst>
              <a:ext uri="{FF2B5EF4-FFF2-40B4-BE49-F238E27FC236}">
                <a16:creationId xmlns:a16="http://schemas.microsoft.com/office/drawing/2014/main" id="{E8704184-9991-7671-31F7-9C60936E38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DDEE28-3BD9-E26D-932F-8DF373B52B42}"/>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3586837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A2820B-3876-86B0-3727-AFBDB47248B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8A66AE-BDFE-FFDB-BF57-F97569E42D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E18451-A549-4DC0-7380-C02CF550CCF6}"/>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5" name="Footer Placeholder 4">
            <a:extLst>
              <a:ext uri="{FF2B5EF4-FFF2-40B4-BE49-F238E27FC236}">
                <a16:creationId xmlns:a16="http://schemas.microsoft.com/office/drawing/2014/main" id="{9B6F0930-1EF9-27A3-50C2-4B9D641B57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D61A0B-D002-2545-5B79-3F71D12B5CD5}"/>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882150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780CD-0B2F-350D-F269-23F2E2BE005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F178B4-FB4E-92C0-082F-3FEDBDBB382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AB8406-404B-6B5A-52AA-F8BA736BA1B5}"/>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5" name="Footer Placeholder 4">
            <a:extLst>
              <a:ext uri="{FF2B5EF4-FFF2-40B4-BE49-F238E27FC236}">
                <a16:creationId xmlns:a16="http://schemas.microsoft.com/office/drawing/2014/main" id="{26A840C6-FD00-EE4F-16D6-CAB817414F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53F06C-5D21-39E4-CFE1-EA3AA77070DC}"/>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1590339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3CCC3-92D0-8DCF-54F5-5B24E8AAEFD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2D198C-A2EB-E067-5EED-54EDE3C9FC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4E0D65-8310-AA34-CC6D-0E4A116ECEEA}"/>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5" name="Footer Placeholder 4">
            <a:extLst>
              <a:ext uri="{FF2B5EF4-FFF2-40B4-BE49-F238E27FC236}">
                <a16:creationId xmlns:a16="http://schemas.microsoft.com/office/drawing/2014/main" id="{1B6EF620-C685-9678-479F-4F1D116A0D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2762A8-4B14-8267-12D2-4C71B859CDA4}"/>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3769612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344A0-755F-6F16-46A7-B5BA29430C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36C94B9-61BD-E17D-27B5-1D75E9E24A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E1E074C-093A-C33C-1F7E-BBEBB277F3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2B0C41-90C9-4D1F-FCDD-8846924FD0A9}"/>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6" name="Footer Placeholder 5">
            <a:extLst>
              <a:ext uri="{FF2B5EF4-FFF2-40B4-BE49-F238E27FC236}">
                <a16:creationId xmlns:a16="http://schemas.microsoft.com/office/drawing/2014/main" id="{77BBB716-EEEC-01B5-60D0-06A48982D3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4554F2-442E-0E76-20B8-908A71BAECB3}"/>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2508194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018C3-3A17-7E25-D4EF-5E6DD42D2FC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8B84FE7-4103-D089-AAD1-2F26DFF130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961D083-B19F-B8DB-E7D0-E124F169B2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24EAA00-BF79-8491-D4F4-A5E67F4C6E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FFA34AD-D735-6652-2F48-32074F1192D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9BCEE48-0098-B6E9-1DA5-1EE6599EBDA9}"/>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8" name="Footer Placeholder 7">
            <a:extLst>
              <a:ext uri="{FF2B5EF4-FFF2-40B4-BE49-F238E27FC236}">
                <a16:creationId xmlns:a16="http://schemas.microsoft.com/office/drawing/2014/main" id="{EA002C86-BD91-0E90-E639-14F8D681194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9655E2-BA0F-89FF-DB33-A2CFC7A8ABF5}"/>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2934584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32AC0-6E09-4FEB-B54E-65C56E42CB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E30D0B1-A7B1-D7BD-23D4-6E34A957E777}"/>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4" name="Footer Placeholder 3">
            <a:extLst>
              <a:ext uri="{FF2B5EF4-FFF2-40B4-BE49-F238E27FC236}">
                <a16:creationId xmlns:a16="http://schemas.microsoft.com/office/drawing/2014/main" id="{C9292E48-DC59-5399-8841-63BDAA15DE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374E29-9116-79A7-24D7-98B606D71E7F}"/>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1877090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050EA5-84CB-EB7F-DC9A-D1753A70D784}"/>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3" name="Footer Placeholder 2">
            <a:extLst>
              <a:ext uri="{FF2B5EF4-FFF2-40B4-BE49-F238E27FC236}">
                <a16:creationId xmlns:a16="http://schemas.microsoft.com/office/drawing/2014/main" id="{AF7FDA28-645B-7090-7853-CE604598DE0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FC19B0F-A1DE-D739-A155-56107FCED895}"/>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1084729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97E79-725A-9BA8-1134-A2F1089469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4F44B76-9CD6-B3DB-DA04-23AAB3FF4C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2CDA014-C086-F220-5978-C8DB664A43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6BDF66-05F9-FE77-93FE-42ED8593A7D3}"/>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6" name="Footer Placeholder 5">
            <a:extLst>
              <a:ext uri="{FF2B5EF4-FFF2-40B4-BE49-F238E27FC236}">
                <a16:creationId xmlns:a16="http://schemas.microsoft.com/office/drawing/2014/main" id="{9B5C91EC-4769-0C7E-C267-EC7A447B68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604151-816B-27D3-8C7B-F7501E4E1BD6}"/>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2745434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755CF-D461-9808-371B-C68557781C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ACFFEB-D9D0-C575-46EA-CD4C82E058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C236FF-174F-629A-7E55-84714D7F58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DD0BC1-33E4-6C28-9C31-3273CE3859C3}"/>
              </a:ext>
            </a:extLst>
          </p:cNvPr>
          <p:cNvSpPr>
            <a:spLocks noGrp="1"/>
          </p:cNvSpPr>
          <p:nvPr>
            <p:ph type="dt" sz="half" idx="10"/>
          </p:nvPr>
        </p:nvSpPr>
        <p:spPr/>
        <p:txBody>
          <a:bodyPr/>
          <a:lstStyle/>
          <a:p>
            <a:fld id="{0F9DC137-74C9-43BE-95B6-ED4DDE37A22C}" type="datetimeFigureOut">
              <a:rPr lang="en-US" smtClean="0"/>
              <a:t>2/10/2026</a:t>
            </a:fld>
            <a:endParaRPr lang="en-US"/>
          </a:p>
        </p:txBody>
      </p:sp>
      <p:sp>
        <p:nvSpPr>
          <p:cNvPr id="6" name="Footer Placeholder 5">
            <a:extLst>
              <a:ext uri="{FF2B5EF4-FFF2-40B4-BE49-F238E27FC236}">
                <a16:creationId xmlns:a16="http://schemas.microsoft.com/office/drawing/2014/main" id="{67CF8A48-BF89-3A48-B73C-74E1595809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054032-0449-6E6F-8668-CC229AB155C1}"/>
              </a:ext>
            </a:extLst>
          </p:cNvPr>
          <p:cNvSpPr>
            <a:spLocks noGrp="1"/>
          </p:cNvSpPr>
          <p:nvPr>
            <p:ph type="sldNum" sz="quarter" idx="12"/>
          </p:nvPr>
        </p:nvSpPr>
        <p:spPr/>
        <p:txBody>
          <a:bodyPr/>
          <a:lstStyle/>
          <a:p>
            <a:fld id="{8E092630-8FBB-468D-B468-5CAD8E4C953A}" type="slidenum">
              <a:rPr lang="en-US" smtClean="0"/>
              <a:t>‹#›</a:t>
            </a:fld>
            <a:endParaRPr lang="en-US"/>
          </a:p>
        </p:txBody>
      </p:sp>
    </p:spTree>
    <p:extLst>
      <p:ext uri="{BB962C8B-B14F-4D97-AF65-F5344CB8AC3E}">
        <p14:creationId xmlns:p14="http://schemas.microsoft.com/office/powerpoint/2010/main" val="1938629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EAA8D0-0CB4-FB82-916C-93DFC0B8E9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AE76195-8B77-63BA-6AF0-961B5AEAA1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97D5AC-92D8-9FBD-A7B0-D5B90A66BB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9DC137-74C9-43BE-95B6-ED4DDE37A22C}" type="datetimeFigureOut">
              <a:rPr lang="en-US" smtClean="0"/>
              <a:t>2/10/2026</a:t>
            </a:fld>
            <a:endParaRPr lang="en-US"/>
          </a:p>
        </p:txBody>
      </p:sp>
      <p:sp>
        <p:nvSpPr>
          <p:cNvPr id="5" name="Footer Placeholder 4">
            <a:extLst>
              <a:ext uri="{FF2B5EF4-FFF2-40B4-BE49-F238E27FC236}">
                <a16:creationId xmlns:a16="http://schemas.microsoft.com/office/drawing/2014/main" id="{B0498699-EE1B-7B5A-F364-35E852C896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AF4D2CA-4A2F-DD21-2ED2-E49D891A2A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092630-8FBB-468D-B468-5CAD8E4C953A}" type="slidenum">
              <a:rPr lang="en-US" smtClean="0"/>
              <a:t>‹#›</a:t>
            </a:fld>
            <a:endParaRPr lang="en-US"/>
          </a:p>
        </p:txBody>
      </p:sp>
    </p:spTree>
    <p:extLst>
      <p:ext uri="{BB962C8B-B14F-4D97-AF65-F5344CB8AC3E}">
        <p14:creationId xmlns:p14="http://schemas.microsoft.com/office/powerpoint/2010/main" val="20163385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941C8-7308-584D-A2D1-481C0485CD81}"/>
              </a:ext>
            </a:extLst>
          </p:cNvPr>
          <p:cNvSpPr>
            <a:spLocks noGrp="1"/>
          </p:cNvSpPr>
          <p:nvPr>
            <p:ph type="ctrTitle"/>
          </p:nvPr>
        </p:nvSpPr>
        <p:spPr/>
        <p:txBody>
          <a:bodyPr/>
          <a:lstStyle/>
          <a:p>
            <a:r>
              <a:rPr lang="en-US" dirty="0"/>
              <a:t>MY PRAYER</a:t>
            </a:r>
          </a:p>
        </p:txBody>
      </p:sp>
      <p:sp>
        <p:nvSpPr>
          <p:cNvPr id="3" name="Subtitle 2">
            <a:extLst>
              <a:ext uri="{FF2B5EF4-FFF2-40B4-BE49-F238E27FC236}">
                <a16:creationId xmlns:a16="http://schemas.microsoft.com/office/drawing/2014/main" id="{9A152F9C-A211-D19B-7DBE-5AB812DBB643}"/>
              </a:ext>
            </a:extLst>
          </p:cNvPr>
          <p:cNvSpPr>
            <a:spLocks noGrp="1"/>
          </p:cNvSpPr>
          <p:nvPr>
            <p:ph type="subTitle" idx="1"/>
          </p:nvPr>
        </p:nvSpPr>
        <p:spPr/>
        <p:txBody>
          <a:bodyPr/>
          <a:lstStyle/>
          <a:p>
            <a:r>
              <a:rPr lang="en-US" b="1" dirty="0"/>
              <a:t>Philippians 1:9-11</a:t>
            </a:r>
          </a:p>
        </p:txBody>
      </p:sp>
    </p:spTree>
    <p:extLst>
      <p:ext uri="{BB962C8B-B14F-4D97-AF65-F5344CB8AC3E}">
        <p14:creationId xmlns:p14="http://schemas.microsoft.com/office/powerpoint/2010/main" val="1716584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71FE9-8AEF-A54E-9725-E1E9C7A53B0F}"/>
              </a:ext>
            </a:extLst>
          </p:cNvPr>
          <p:cNvSpPr>
            <a:spLocks noGrp="1"/>
          </p:cNvSpPr>
          <p:nvPr>
            <p:ph type="title"/>
          </p:nvPr>
        </p:nvSpPr>
        <p:spPr/>
        <p:txBody>
          <a:bodyPr/>
          <a:lstStyle/>
          <a:p>
            <a:r>
              <a:rPr lang="en-US" dirty="0"/>
              <a:t>PRAYER IS POWERFUL</a:t>
            </a:r>
          </a:p>
        </p:txBody>
      </p:sp>
      <p:sp>
        <p:nvSpPr>
          <p:cNvPr id="3" name="Content Placeholder 2">
            <a:extLst>
              <a:ext uri="{FF2B5EF4-FFF2-40B4-BE49-F238E27FC236}">
                <a16:creationId xmlns:a16="http://schemas.microsoft.com/office/drawing/2014/main" id="{BAF68FDA-B5B4-DCC7-2FA0-960788AA280D}"/>
              </a:ext>
            </a:extLst>
          </p:cNvPr>
          <p:cNvSpPr>
            <a:spLocks noGrp="1"/>
          </p:cNvSpPr>
          <p:nvPr>
            <p:ph idx="1"/>
          </p:nvPr>
        </p:nvSpPr>
        <p:spPr/>
        <p:txBody>
          <a:bodyPr/>
          <a:lstStyle/>
          <a:p>
            <a:r>
              <a:rPr lang="en-US" dirty="0"/>
              <a:t>C.H. Spurgeon said, “We know not what prayer cannot do!” </a:t>
            </a:r>
          </a:p>
          <a:p>
            <a:r>
              <a:rPr lang="en-US" dirty="0"/>
              <a:t>Paul’s prayers </a:t>
            </a:r>
            <a:r>
              <a:rPr lang="en-US" u="sng" dirty="0"/>
              <a:t>inspire</a:t>
            </a:r>
            <a:r>
              <a:rPr lang="en-US" dirty="0"/>
              <a:t> us, because they point us to </a:t>
            </a:r>
            <a:r>
              <a:rPr lang="en-US" b="1" dirty="0"/>
              <a:t>heavenly</a:t>
            </a:r>
            <a:r>
              <a:rPr lang="en-US" dirty="0"/>
              <a:t> priorities.</a:t>
            </a:r>
          </a:p>
          <a:p>
            <a:r>
              <a:rPr lang="en-US" dirty="0"/>
              <a:t>Paul’s prayers </a:t>
            </a:r>
            <a:r>
              <a:rPr lang="en-US" u="sng" dirty="0"/>
              <a:t>convict</a:t>
            </a:r>
            <a:r>
              <a:rPr lang="en-US" dirty="0"/>
              <a:t> us, because our prayers are so often </a:t>
            </a:r>
            <a:r>
              <a:rPr lang="en-US" b="1" dirty="0"/>
              <a:t>earthly</a:t>
            </a:r>
            <a:r>
              <a:rPr lang="en-US" dirty="0"/>
              <a:t>. </a:t>
            </a:r>
          </a:p>
        </p:txBody>
      </p:sp>
    </p:spTree>
    <p:extLst>
      <p:ext uri="{BB962C8B-B14F-4D97-AF65-F5344CB8AC3E}">
        <p14:creationId xmlns:p14="http://schemas.microsoft.com/office/powerpoint/2010/main" val="112051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3F9A-4509-0A46-AC86-A531C7571BB7}"/>
              </a:ext>
            </a:extLst>
          </p:cNvPr>
          <p:cNvSpPr>
            <a:spLocks noGrp="1"/>
          </p:cNvSpPr>
          <p:nvPr>
            <p:ph type="title"/>
          </p:nvPr>
        </p:nvSpPr>
        <p:spPr/>
        <p:txBody>
          <a:bodyPr/>
          <a:lstStyle/>
          <a:p>
            <a:r>
              <a:rPr lang="en-US" dirty="0"/>
              <a:t>THE BIG IDEA</a:t>
            </a:r>
          </a:p>
        </p:txBody>
      </p:sp>
      <p:sp>
        <p:nvSpPr>
          <p:cNvPr id="3" name="Content Placeholder 2">
            <a:extLst>
              <a:ext uri="{FF2B5EF4-FFF2-40B4-BE49-F238E27FC236}">
                <a16:creationId xmlns:a16="http://schemas.microsoft.com/office/drawing/2014/main" id="{7FC5E46F-3820-1365-1DDA-03876A49C143}"/>
              </a:ext>
            </a:extLst>
          </p:cNvPr>
          <p:cNvSpPr>
            <a:spLocks noGrp="1"/>
          </p:cNvSpPr>
          <p:nvPr>
            <p:ph idx="1"/>
          </p:nvPr>
        </p:nvSpPr>
        <p:spPr/>
        <p:txBody>
          <a:bodyPr/>
          <a:lstStyle/>
          <a:p>
            <a:r>
              <a:rPr lang="en-US" b="1" dirty="0"/>
              <a:t>Christ’s servant saints must pray for each other with passion and purpose. </a:t>
            </a:r>
          </a:p>
          <a:p>
            <a:r>
              <a:rPr lang="en-US" dirty="0"/>
              <a:t>Paul models for us both </a:t>
            </a:r>
            <a:r>
              <a:rPr lang="en-US" u="sng" dirty="0"/>
              <a:t>how</a:t>
            </a:r>
            <a:r>
              <a:rPr lang="en-US" dirty="0"/>
              <a:t> to pray (with passion) and </a:t>
            </a:r>
            <a:r>
              <a:rPr lang="en-US" u="sng" dirty="0"/>
              <a:t>what</a:t>
            </a:r>
            <a:r>
              <a:rPr lang="en-US" dirty="0"/>
              <a:t> to pray (with purpose). </a:t>
            </a:r>
          </a:p>
        </p:txBody>
      </p:sp>
    </p:spTree>
    <p:extLst>
      <p:ext uri="{BB962C8B-B14F-4D97-AF65-F5344CB8AC3E}">
        <p14:creationId xmlns:p14="http://schemas.microsoft.com/office/powerpoint/2010/main" val="3583275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D5A7F-ACA7-CDDA-295E-456F19F749E3}"/>
              </a:ext>
            </a:extLst>
          </p:cNvPr>
          <p:cNvSpPr>
            <a:spLocks noGrp="1"/>
          </p:cNvSpPr>
          <p:nvPr>
            <p:ph type="title"/>
          </p:nvPr>
        </p:nvSpPr>
        <p:spPr/>
        <p:txBody>
          <a:bodyPr/>
          <a:lstStyle/>
          <a:p>
            <a:r>
              <a:rPr lang="en-US" dirty="0"/>
              <a:t>PRAY! (vv. 2-4, 9)</a:t>
            </a:r>
          </a:p>
        </p:txBody>
      </p:sp>
      <p:sp>
        <p:nvSpPr>
          <p:cNvPr id="3" name="Content Placeholder 2">
            <a:extLst>
              <a:ext uri="{FF2B5EF4-FFF2-40B4-BE49-F238E27FC236}">
                <a16:creationId xmlns:a16="http://schemas.microsoft.com/office/drawing/2014/main" id="{73A99853-44DF-09C8-5E7A-7776E1F5804B}"/>
              </a:ext>
            </a:extLst>
          </p:cNvPr>
          <p:cNvSpPr>
            <a:spLocks noGrp="1"/>
          </p:cNvSpPr>
          <p:nvPr>
            <p:ph idx="1"/>
          </p:nvPr>
        </p:nvSpPr>
        <p:spPr/>
        <p:txBody>
          <a:bodyPr/>
          <a:lstStyle/>
          <a:p>
            <a:r>
              <a:rPr lang="en-US" dirty="0"/>
              <a:t>Prayer is simply </a:t>
            </a:r>
            <a:r>
              <a:rPr lang="en-US" b="1" dirty="0"/>
              <a:t>talking to God. </a:t>
            </a:r>
            <a:r>
              <a:rPr lang="en-US" dirty="0"/>
              <a:t>							›Aloud.										›In your heart or with your mind. </a:t>
            </a:r>
          </a:p>
          <a:p>
            <a:r>
              <a:rPr lang="en-US" dirty="0"/>
              <a:t>Christian prayer is founded upon and flows from “grace and peace from God our Father and the Lord Jesus Christ.” 					›Hebrews 4:14-16</a:t>
            </a:r>
          </a:p>
        </p:txBody>
      </p:sp>
    </p:spTree>
    <p:extLst>
      <p:ext uri="{BB962C8B-B14F-4D97-AF65-F5344CB8AC3E}">
        <p14:creationId xmlns:p14="http://schemas.microsoft.com/office/powerpoint/2010/main" val="1542883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BCC6A-6104-508A-9B63-65108A44B1C1}"/>
              </a:ext>
            </a:extLst>
          </p:cNvPr>
          <p:cNvSpPr>
            <a:spLocks noGrp="1"/>
          </p:cNvSpPr>
          <p:nvPr>
            <p:ph type="title"/>
          </p:nvPr>
        </p:nvSpPr>
        <p:spPr/>
        <p:txBody>
          <a:bodyPr/>
          <a:lstStyle/>
          <a:p>
            <a:r>
              <a:rPr lang="en-US" dirty="0"/>
              <a:t>PRAY . . . WITH PASSION! (vv. 7-9)</a:t>
            </a:r>
          </a:p>
        </p:txBody>
      </p:sp>
      <p:sp>
        <p:nvSpPr>
          <p:cNvPr id="3" name="Content Placeholder 2">
            <a:extLst>
              <a:ext uri="{FF2B5EF4-FFF2-40B4-BE49-F238E27FC236}">
                <a16:creationId xmlns:a16="http://schemas.microsoft.com/office/drawing/2014/main" id="{97115BC9-ED43-BFF6-C7BD-7C11C9E1A844}"/>
              </a:ext>
            </a:extLst>
          </p:cNvPr>
          <p:cNvSpPr>
            <a:spLocks noGrp="1"/>
          </p:cNvSpPr>
          <p:nvPr>
            <p:ph idx="1"/>
          </p:nvPr>
        </p:nvSpPr>
        <p:spPr/>
        <p:txBody>
          <a:bodyPr/>
          <a:lstStyle/>
          <a:p>
            <a:r>
              <a:rPr lang="en-US" dirty="0"/>
              <a:t>Johann Bengel: “The fire in the apostle never says, ‘It is enough.’” </a:t>
            </a:r>
          </a:p>
          <a:p>
            <a:r>
              <a:rPr lang="en-US" u="sng" dirty="0"/>
              <a:t>Two principles</a:t>
            </a:r>
            <a:r>
              <a:rPr lang="en-US" dirty="0"/>
              <a:t> to learn to pray with more passion:</a:t>
            </a:r>
          </a:p>
          <a:p>
            <a:pPr marL="514350" indent="-514350">
              <a:buFont typeface="+mj-lt"/>
              <a:buAutoNum type="arabicPeriod"/>
            </a:pPr>
            <a:r>
              <a:rPr lang="en-US" dirty="0"/>
              <a:t>We pray most passionately for those we hold in our hearts most persistently (v. 7). </a:t>
            </a:r>
          </a:p>
          <a:p>
            <a:pPr marL="514350" indent="-514350">
              <a:buFont typeface="+mj-lt"/>
              <a:buAutoNum type="arabicPeriod"/>
            </a:pPr>
            <a:r>
              <a:rPr lang="en-US" dirty="0"/>
              <a:t>Communicate the compassion of Christ (v. 8). </a:t>
            </a:r>
          </a:p>
        </p:txBody>
      </p:sp>
    </p:spTree>
    <p:extLst>
      <p:ext uri="{BB962C8B-B14F-4D97-AF65-F5344CB8AC3E}">
        <p14:creationId xmlns:p14="http://schemas.microsoft.com/office/powerpoint/2010/main" val="1102066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616D0-55E5-7586-F12C-8E2361B65817}"/>
              </a:ext>
            </a:extLst>
          </p:cNvPr>
          <p:cNvSpPr>
            <a:spLocks noGrp="1"/>
          </p:cNvSpPr>
          <p:nvPr>
            <p:ph type="title"/>
          </p:nvPr>
        </p:nvSpPr>
        <p:spPr/>
        <p:txBody>
          <a:bodyPr/>
          <a:lstStyle/>
          <a:p>
            <a:r>
              <a:rPr lang="en-US" dirty="0"/>
              <a:t>PRAY . . . WITH PURPOSE (vv. 9-11)</a:t>
            </a:r>
          </a:p>
        </p:txBody>
      </p:sp>
      <p:sp>
        <p:nvSpPr>
          <p:cNvPr id="3" name="Content Placeholder 2">
            <a:extLst>
              <a:ext uri="{FF2B5EF4-FFF2-40B4-BE49-F238E27FC236}">
                <a16:creationId xmlns:a16="http://schemas.microsoft.com/office/drawing/2014/main" id="{53AFBA49-8F17-CC9D-8912-B9F43DC213A9}"/>
              </a:ext>
            </a:extLst>
          </p:cNvPr>
          <p:cNvSpPr>
            <a:spLocks noGrp="1"/>
          </p:cNvSpPr>
          <p:nvPr>
            <p:ph idx="1"/>
          </p:nvPr>
        </p:nvSpPr>
        <p:spPr/>
        <p:txBody>
          <a:bodyPr/>
          <a:lstStyle/>
          <a:p>
            <a:r>
              <a:rPr lang="en-US" dirty="0"/>
              <a:t>Love is the dominate theme.</a:t>
            </a:r>
          </a:p>
        </p:txBody>
      </p:sp>
    </p:spTree>
    <p:extLst>
      <p:ext uri="{BB962C8B-B14F-4D97-AF65-F5344CB8AC3E}">
        <p14:creationId xmlns:p14="http://schemas.microsoft.com/office/powerpoint/2010/main" val="4240920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CC0ED-A931-B0A8-C608-A9C12235A63A}"/>
              </a:ext>
            </a:extLst>
          </p:cNvPr>
          <p:cNvSpPr>
            <a:spLocks noGrp="1"/>
          </p:cNvSpPr>
          <p:nvPr>
            <p:ph type="title"/>
          </p:nvPr>
        </p:nvSpPr>
        <p:spPr/>
        <p:txBody>
          <a:bodyPr/>
          <a:lstStyle/>
          <a:p>
            <a:r>
              <a:rPr lang="en-US" dirty="0"/>
              <a:t>Three Ways Paul Prays for Their Love</a:t>
            </a:r>
          </a:p>
        </p:txBody>
      </p:sp>
      <p:sp>
        <p:nvSpPr>
          <p:cNvPr id="3" name="Content Placeholder 2">
            <a:extLst>
              <a:ext uri="{FF2B5EF4-FFF2-40B4-BE49-F238E27FC236}">
                <a16:creationId xmlns:a16="http://schemas.microsoft.com/office/drawing/2014/main" id="{78142276-FCEB-0772-0EEF-717218C91382}"/>
              </a:ext>
            </a:extLst>
          </p:cNvPr>
          <p:cNvSpPr>
            <a:spLocks noGrp="1"/>
          </p:cNvSpPr>
          <p:nvPr>
            <p:ph idx="1"/>
          </p:nvPr>
        </p:nvSpPr>
        <p:spPr/>
        <p:txBody>
          <a:bodyPr/>
          <a:lstStyle/>
          <a:p>
            <a:pPr marL="514350" indent="-514350">
              <a:buFont typeface="+mj-lt"/>
              <a:buAutoNum type="arabicPeriod"/>
            </a:pPr>
            <a:r>
              <a:rPr lang="en-US" b="1" dirty="0"/>
              <a:t>A Growing Love </a:t>
            </a:r>
            <a:r>
              <a:rPr lang="en-US" dirty="0"/>
              <a:t>– an ever-abounding love (Ps 136) that comes to us through Jesus Christ, and is returned by us to Him and then rains out onto others. 									A. With knowledge – to know God and His will in Christ.			B. With all discernment – insight or wisdom to choose what is best among good options in daily life. </a:t>
            </a:r>
          </a:p>
        </p:txBody>
      </p:sp>
    </p:spTree>
    <p:extLst>
      <p:ext uri="{BB962C8B-B14F-4D97-AF65-F5344CB8AC3E}">
        <p14:creationId xmlns:p14="http://schemas.microsoft.com/office/powerpoint/2010/main" val="407779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96EC0-7D2B-4E68-5BBB-1168DC9DC4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6C7013-077B-338C-A92E-8964399B8F69}"/>
              </a:ext>
            </a:extLst>
          </p:cNvPr>
          <p:cNvSpPr>
            <a:spLocks noGrp="1"/>
          </p:cNvSpPr>
          <p:nvPr>
            <p:ph type="title"/>
          </p:nvPr>
        </p:nvSpPr>
        <p:spPr/>
        <p:txBody>
          <a:bodyPr/>
          <a:lstStyle/>
          <a:p>
            <a:r>
              <a:rPr lang="en-US" dirty="0"/>
              <a:t>Three Ways Paul Prays for Their Love</a:t>
            </a:r>
          </a:p>
        </p:txBody>
      </p:sp>
      <p:sp>
        <p:nvSpPr>
          <p:cNvPr id="3" name="Content Placeholder 2">
            <a:extLst>
              <a:ext uri="{FF2B5EF4-FFF2-40B4-BE49-F238E27FC236}">
                <a16:creationId xmlns:a16="http://schemas.microsoft.com/office/drawing/2014/main" id="{30920466-73C5-E57D-69E0-58C153D9D750}"/>
              </a:ext>
            </a:extLst>
          </p:cNvPr>
          <p:cNvSpPr>
            <a:spLocks noGrp="1"/>
          </p:cNvSpPr>
          <p:nvPr>
            <p:ph idx="1"/>
          </p:nvPr>
        </p:nvSpPr>
        <p:spPr/>
        <p:txBody>
          <a:bodyPr>
            <a:normAutofit lnSpcReduction="10000"/>
          </a:bodyPr>
          <a:lstStyle/>
          <a:p>
            <a:pPr marL="514350" indent="-514350">
              <a:buFont typeface="+mj-lt"/>
              <a:buAutoNum type="arabicPeriod"/>
            </a:pPr>
            <a:r>
              <a:rPr lang="en-US" dirty="0"/>
              <a:t>A Growing Love – an ever-abounding love (Ps 136) that comes to us through Jesus Christ, and is returned by us to Him and then rains out onto others. 								 </a:t>
            </a:r>
          </a:p>
          <a:p>
            <a:pPr marL="514350" indent="-514350">
              <a:buFont typeface="+mj-lt"/>
              <a:buAutoNum type="arabicPeriod"/>
            </a:pPr>
            <a:r>
              <a:rPr lang="en-US" b="1" dirty="0"/>
              <a:t>A Productive Love </a:t>
            </a:r>
            <a:r>
              <a:rPr lang="en-US" dirty="0"/>
              <a:t>– aligned with God’s values, pruned and prepared for the life to come.							A. “Pure and blameless for the day of Christ.”				B. “Having been filled with the fruit of righteousness that comes through Jesus Christ” (Jude 24-25; Phil 3:8-9). 					C. Positional righteousness produces practical righteousness (John 15:1-5). </a:t>
            </a:r>
          </a:p>
          <a:p>
            <a:pPr marL="0" indent="0">
              <a:buNone/>
            </a:pPr>
            <a:r>
              <a:rPr lang="en-US" dirty="0"/>
              <a:t> </a:t>
            </a:r>
          </a:p>
        </p:txBody>
      </p:sp>
    </p:spTree>
    <p:extLst>
      <p:ext uri="{BB962C8B-B14F-4D97-AF65-F5344CB8AC3E}">
        <p14:creationId xmlns:p14="http://schemas.microsoft.com/office/powerpoint/2010/main" val="2661947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26FFD-E83A-A6E0-82BA-0D3419AD30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9D189B-132A-2DA5-401D-8226B5042269}"/>
              </a:ext>
            </a:extLst>
          </p:cNvPr>
          <p:cNvSpPr>
            <a:spLocks noGrp="1"/>
          </p:cNvSpPr>
          <p:nvPr>
            <p:ph type="title"/>
          </p:nvPr>
        </p:nvSpPr>
        <p:spPr/>
        <p:txBody>
          <a:bodyPr/>
          <a:lstStyle/>
          <a:p>
            <a:r>
              <a:rPr lang="en-US" dirty="0"/>
              <a:t>Three Ways Paul Prays for Their Love</a:t>
            </a:r>
          </a:p>
        </p:txBody>
      </p:sp>
      <p:sp>
        <p:nvSpPr>
          <p:cNvPr id="3" name="Content Placeholder 2">
            <a:extLst>
              <a:ext uri="{FF2B5EF4-FFF2-40B4-BE49-F238E27FC236}">
                <a16:creationId xmlns:a16="http://schemas.microsoft.com/office/drawing/2014/main" id="{6DE23506-E156-8A87-A759-B9DD5C26AFE7}"/>
              </a:ext>
            </a:extLst>
          </p:cNvPr>
          <p:cNvSpPr>
            <a:spLocks noGrp="1"/>
          </p:cNvSpPr>
          <p:nvPr>
            <p:ph idx="1"/>
          </p:nvPr>
        </p:nvSpPr>
        <p:spPr/>
        <p:txBody>
          <a:bodyPr>
            <a:normAutofit/>
          </a:bodyPr>
          <a:lstStyle/>
          <a:p>
            <a:pPr marL="514350" indent="-514350">
              <a:buFont typeface="+mj-lt"/>
              <a:buAutoNum type="arabicPeriod"/>
            </a:pPr>
            <a:r>
              <a:rPr lang="en-US" dirty="0"/>
              <a:t>A Growing Love – an ever-abounding love (Ps 136) that comes to us through Jesus Christ, and is returned by us to Him and then rains out onto others. 								 </a:t>
            </a:r>
          </a:p>
          <a:p>
            <a:pPr marL="514350" indent="-514350">
              <a:buFont typeface="+mj-lt"/>
              <a:buAutoNum type="arabicPeriod"/>
            </a:pPr>
            <a:r>
              <a:rPr lang="en-US" dirty="0"/>
              <a:t>A Productive Love – aligned with God’s values, pruned and prepared for the life to come.</a:t>
            </a:r>
          </a:p>
          <a:p>
            <a:pPr marL="514350" indent="-514350">
              <a:buFont typeface="+mj-lt"/>
              <a:buAutoNum type="arabicPeriod"/>
            </a:pPr>
            <a:r>
              <a:rPr lang="en-US" b="1" dirty="0"/>
              <a:t>A God-glorifying Love </a:t>
            </a:r>
            <a:r>
              <a:rPr lang="en-US" dirty="0"/>
              <a:t>– “to the glory and praise of God.” 													›God’s glory is </a:t>
            </a:r>
            <a:r>
              <a:rPr lang="en-US" b="1" dirty="0"/>
              <a:t>the source and the goal </a:t>
            </a:r>
            <a:r>
              <a:rPr lang="en-US" dirty="0"/>
              <a:t>of a joyful prayer life.  	 						</a:t>
            </a:r>
          </a:p>
        </p:txBody>
      </p:sp>
    </p:spTree>
    <p:extLst>
      <p:ext uri="{BB962C8B-B14F-4D97-AF65-F5344CB8AC3E}">
        <p14:creationId xmlns:p14="http://schemas.microsoft.com/office/powerpoint/2010/main" val="958955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578</Words>
  <Application>Microsoft Office PowerPoint</Application>
  <PresentationFormat>Widescreen</PresentationFormat>
  <Paragraphs>29</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MY PRAYER</vt:lpstr>
      <vt:lpstr>PRAYER IS POWERFUL</vt:lpstr>
      <vt:lpstr>THE BIG IDEA</vt:lpstr>
      <vt:lpstr>PRAY! (vv. 2-4, 9)</vt:lpstr>
      <vt:lpstr>PRAY . . . WITH PASSION! (vv. 7-9)</vt:lpstr>
      <vt:lpstr>PRAY . . . WITH PURPOSE (vv. 9-11)</vt:lpstr>
      <vt:lpstr>Three Ways Paul Prays for Their Love</vt:lpstr>
      <vt:lpstr>Three Ways Paul Prays for Their Love</vt:lpstr>
      <vt:lpstr>Three Ways Paul Prays for Their Love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1</cp:revision>
  <dcterms:created xsi:type="dcterms:W3CDTF">2026-02-10T15:16:25Z</dcterms:created>
  <dcterms:modified xsi:type="dcterms:W3CDTF">2026-02-10T15:26:45Z</dcterms:modified>
</cp:coreProperties>
</file>