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DACCC-81D6-9B16-4863-38821EF71A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CBB0F84-A8A0-1465-0292-FB2E5260B7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BC187A0-B5E2-CD5D-8F21-C347D8B8EDC4}"/>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5" name="Footer Placeholder 4">
            <a:extLst>
              <a:ext uri="{FF2B5EF4-FFF2-40B4-BE49-F238E27FC236}">
                <a16:creationId xmlns:a16="http://schemas.microsoft.com/office/drawing/2014/main" id="{90067264-881C-4B8E-6566-70A9904DC9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CE19D9-C711-EE4A-939E-566D84AE83D8}"/>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37204864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0E919-CBE2-A2FB-8971-4867B889E4D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6BF7BAE-5F0D-3F8D-9AF5-6FF549F6984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D7E9D6-8CE6-2EDF-84B6-0DAE3A2973A1}"/>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5" name="Footer Placeholder 4">
            <a:extLst>
              <a:ext uri="{FF2B5EF4-FFF2-40B4-BE49-F238E27FC236}">
                <a16:creationId xmlns:a16="http://schemas.microsoft.com/office/drawing/2014/main" id="{EECDE8EE-1AC5-D015-0D98-80494A7C02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42EF46-3C83-8CBA-F636-B0B74F8FBFE4}"/>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805301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C991B02-6DC3-8E83-4A65-9F412FC99DF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5A1F24C-878C-E25F-04BF-1EAA8D3BC41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205D4A-8340-400E-1D30-B28D225D5D7D}"/>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5" name="Footer Placeholder 4">
            <a:extLst>
              <a:ext uri="{FF2B5EF4-FFF2-40B4-BE49-F238E27FC236}">
                <a16:creationId xmlns:a16="http://schemas.microsoft.com/office/drawing/2014/main" id="{67609FD2-F73E-8A59-BAE1-62594D82EF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0CDBA8-88DF-0A7D-8A69-C30BC07A8FFA}"/>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652888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FA27E-EDD0-6BEB-2409-6AB4F05C2A6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03BD70-110F-2A34-49E8-F0C59857659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7C6ADA-840A-DFD8-B6FF-4A714D1447C0}"/>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5" name="Footer Placeholder 4">
            <a:extLst>
              <a:ext uri="{FF2B5EF4-FFF2-40B4-BE49-F238E27FC236}">
                <a16:creationId xmlns:a16="http://schemas.microsoft.com/office/drawing/2014/main" id="{C827E9AC-8863-FEAF-2AC3-A4B7D8BEAE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C241BB-C679-C7A2-3E93-12FD6A91FE84}"/>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2252223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E9C46-8CF8-448F-21B8-E3C8E542F3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6D566FF-C54E-BDED-FF5C-586FD692C5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34C7C9-CAE8-0EBC-0704-FDCC3E788E40}"/>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5" name="Footer Placeholder 4">
            <a:extLst>
              <a:ext uri="{FF2B5EF4-FFF2-40B4-BE49-F238E27FC236}">
                <a16:creationId xmlns:a16="http://schemas.microsoft.com/office/drawing/2014/main" id="{07DBCBED-7F89-BFB6-CE7B-3243BEAA73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D51D95-5E0B-8736-8E5E-FE382A60CEF8}"/>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957592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526F8-C797-F6E8-ED4B-D026B810CE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66B980-EBAC-911C-DCA5-7F13AA6A39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B1DF0E-F570-C212-ADFA-60394708DB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FE8F44-D67F-863D-8A5C-278E03BF5E4A}"/>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6" name="Footer Placeholder 5">
            <a:extLst>
              <a:ext uri="{FF2B5EF4-FFF2-40B4-BE49-F238E27FC236}">
                <a16:creationId xmlns:a16="http://schemas.microsoft.com/office/drawing/2014/main" id="{F8E9F1BD-BB67-B347-3D28-7CA83A6EF2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1EB5D4-F950-2CF7-385F-FEA1B904CFD5}"/>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2116142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1CDEF-EB75-1CC9-C309-3BB0C78FC3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CFFBB7-6195-273E-CBF3-1350320738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B3ABD6-4EAB-3D9A-6A35-C5D1D9E76E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376AF11-8EBE-D888-636C-DD8FDB0A04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44CFA9-5A83-0DA0-97F8-7DFAF974B9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AB2912C-CF2A-412F-D607-B2196553C056}"/>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8" name="Footer Placeholder 7">
            <a:extLst>
              <a:ext uri="{FF2B5EF4-FFF2-40B4-BE49-F238E27FC236}">
                <a16:creationId xmlns:a16="http://schemas.microsoft.com/office/drawing/2014/main" id="{89A895CE-7FA0-3A52-FACD-8329D6CC79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A744E0-C605-1F1A-16FB-6F604E5E8A11}"/>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800856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F9650-25E4-C74D-8DBB-CA6854D6CD8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96DB4D8-B80E-58CF-AAE4-541C791DB531}"/>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4" name="Footer Placeholder 3">
            <a:extLst>
              <a:ext uri="{FF2B5EF4-FFF2-40B4-BE49-F238E27FC236}">
                <a16:creationId xmlns:a16="http://schemas.microsoft.com/office/drawing/2014/main" id="{318DA623-4918-704A-53EE-98F6FD780B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98853B-C442-D46A-C7B9-0E573774067F}"/>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1636158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F02AD1-57CD-1764-3C7D-7A8EDEFC0D36}"/>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3" name="Footer Placeholder 2">
            <a:extLst>
              <a:ext uri="{FF2B5EF4-FFF2-40B4-BE49-F238E27FC236}">
                <a16:creationId xmlns:a16="http://schemas.microsoft.com/office/drawing/2014/main" id="{AF7CF701-703A-7FA5-2B59-C28365F74D9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AEC0E8-93B5-28BA-26A1-5D328109EC49}"/>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1275672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B2050-41A1-4EE0-BA5D-DC795C5F8E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78E6236-93F6-ABE7-597C-252CFB1300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328614-1ACA-C3F8-364D-D972AB68D2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E87EA0-D898-ED24-030F-84C67C8C0CB6}"/>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6" name="Footer Placeholder 5">
            <a:extLst>
              <a:ext uri="{FF2B5EF4-FFF2-40B4-BE49-F238E27FC236}">
                <a16:creationId xmlns:a16="http://schemas.microsoft.com/office/drawing/2014/main" id="{C72589B6-9A0B-5AE0-9F14-53673C480A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AAA0EC-8447-3636-40DE-CB0DC894A43C}"/>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506108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CC8FC-4334-620E-6BCC-626FBCC24F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7297EBC-133F-1906-4599-CC961C4352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F778BD-5A05-FE5A-77FA-71350CACD5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4642CF-5430-9A12-E490-7D3529D798E8}"/>
              </a:ext>
            </a:extLst>
          </p:cNvPr>
          <p:cNvSpPr>
            <a:spLocks noGrp="1"/>
          </p:cNvSpPr>
          <p:nvPr>
            <p:ph type="dt" sz="half" idx="10"/>
          </p:nvPr>
        </p:nvSpPr>
        <p:spPr/>
        <p:txBody>
          <a:bodyPr/>
          <a:lstStyle/>
          <a:p>
            <a:fld id="{B35A8498-AC0B-48D7-BFB8-F9C6DE84C7EB}" type="datetimeFigureOut">
              <a:rPr lang="en-US" smtClean="0"/>
              <a:t>2/17/2026</a:t>
            </a:fld>
            <a:endParaRPr lang="en-US"/>
          </a:p>
        </p:txBody>
      </p:sp>
      <p:sp>
        <p:nvSpPr>
          <p:cNvPr id="6" name="Footer Placeholder 5">
            <a:extLst>
              <a:ext uri="{FF2B5EF4-FFF2-40B4-BE49-F238E27FC236}">
                <a16:creationId xmlns:a16="http://schemas.microsoft.com/office/drawing/2014/main" id="{8F65E37F-339D-5F72-1E5E-AEA72C6200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454CC9-9100-0645-4B5B-2F61F662AE87}"/>
              </a:ext>
            </a:extLst>
          </p:cNvPr>
          <p:cNvSpPr>
            <a:spLocks noGrp="1"/>
          </p:cNvSpPr>
          <p:nvPr>
            <p:ph type="sldNum" sz="quarter" idx="12"/>
          </p:nvPr>
        </p:nvSpPr>
        <p:spPr/>
        <p:txBody>
          <a:bodyPr/>
          <a:lstStyle/>
          <a:p>
            <a:fld id="{153942BA-7405-411F-87DF-47E1AA9FC97F}" type="slidenum">
              <a:rPr lang="en-US" smtClean="0"/>
              <a:t>‹#›</a:t>
            </a:fld>
            <a:endParaRPr lang="en-US"/>
          </a:p>
        </p:txBody>
      </p:sp>
    </p:spTree>
    <p:extLst>
      <p:ext uri="{BB962C8B-B14F-4D97-AF65-F5344CB8AC3E}">
        <p14:creationId xmlns:p14="http://schemas.microsoft.com/office/powerpoint/2010/main" val="2913065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ED50A3-6044-AF32-BB13-1897673031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CD40EB-DA6D-D756-BCD5-F01ED79ABE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1B41AA-63B6-237D-1BE8-74793E4EB7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5A8498-AC0B-48D7-BFB8-F9C6DE84C7EB}" type="datetimeFigureOut">
              <a:rPr lang="en-US" smtClean="0"/>
              <a:t>2/17/2026</a:t>
            </a:fld>
            <a:endParaRPr lang="en-US"/>
          </a:p>
        </p:txBody>
      </p:sp>
      <p:sp>
        <p:nvSpPr>
          <p:cNvPr id="5" name="Footer Placeholder 4">
            <a:extLst>
              <a:ext uri="{FF2B5EF4-FFF2-40B4-BE49-F238E27FC236}">
                <a16:creationId xmlns:a16="http://schemas.microsoft.com/office/drawing/2014/main" id="{C82A0EDF-7891-EB61-AB61-3ACAD1DCE3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24055F4-DE41-4A72-6428-00F9A50CC3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3942BA-7405-411F-87DF-47E1AA9FC97F}" type="slidenum">
              <a:rPr lang="en-US" smtClean="0"/>
              <a:t>‹#›</a:t>
            </a:fld>
            <a:endParaRPr lang="en-US"/>
          </a:p>
        </p:txBody>
      </p:sp>
    </p:spTree>
    <p:extLst>
      <p:ext uri="{BB962C8B-B14F-4D97-AF65-F5344CB8AC3E}">
        <p14:creationId xmlns:p14="http://schemas.microsoft.com/office/powerpoint/2010/main" val="1549024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3D7A5-1F24-BBD6-82EA-71AA5BC65047}"/>
              </a:ext>
            </a:extLst>
          </p:cNvPr>
          <p:cNvSpPr>
            <a:spLocks noGrp="1"/>
          </p:cNvSpPr>
          <p:nvPr>
            <p:ph type="ctrTitle"/>
          </p:nvPr>
        </p:nvSpPr>
        <p:spPr/>
        <p:txBody>
          <a:bodyPr/>
          <a:lstStyle/>
          <a:p>
            <a:r>
              <a:rPr lang="en-US" dirty="0"/>
              <a:t>GOSPEL ADVANCE</a:t>
            </a:r>
          </a:p>
        </p:txBody>
      </p:sp>
      <p:sp>
        <p:nvSpPr>
          <p:cNvPr id="3" name="Subtitle 2">
            <a:extLst>
              <a:ext uri="{FF2B5EF4-FFF2-40B4-BE49-F238E27FC236}">
                <a16:creationId xmlns:a16="http://schemas.microsoft.com/office/drawing/2014/main" id="{0D03AEBA-EB9F-9B56-3600-5FE43437D063}"/>
              </a:ext>
            </a:extLst>
          </p:cNvPr>
          <p:cNvSpPr>
            <a:spLocks noGrp="1"/>
          </p:cNvSpPr>
          <p:nvPr>
            <p:ph type="subTitle" idx="1"/>
          </p:nvPr>
        </p:nvSpPr>
        <p:spPr/>
        <p:txBody>
          <a:bodyPr/>
          <a:lstStyle/>
          <a:p>
            <a:r>
              <a:rPr lang="en-US" b="1" dirty="0"/>
              <a:t>Philippians 1:12-18</a:t>
            </a:r>
          </a:p>
        </p:txBody>
      </p:sp>
    </p:spTree>
    <p:extLst>
      <p:ext uri="{BB962C8B-B14F-4D97-AF65-F5344CB8AC3E}">
        <p14:creationId xmlns:p14="http://schemas.microsoft.com/office/powerpoint/2010/main" val="2318647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34CBB-951A-F508-4080-45D681C039BD}"/>
              </a:ext>
            </a:extLst>
          </p:cNvPr>
          <p:cNvSpPr>
            <a:spLocks noGrp="1"/>
          </p:cNvSpPr>
          <p:nvPr>
            <p:ph type="title"/>
          </p:nvPr>
        </p:nvSpPr>
        <p:spPr/>
        <p:txBody>
          <a:bodyPr/>
          <a:lstStyle/>
          <a:p>
            <a:r>
              <a:rPr lang="en-US" dirty="0"/>
              <a:t>THE ARGUMENT</a:t>
            </a:r>
          </a:p>
        </p:txBody>
      </p:sp>
      <p:sp>
        <p:nvSpPr>
          <p:cNvPr id="3" name="Content Placeholder 2">
            <a:extLst>
              <a:ext uri="{FF2B5EF4-FFF2-40B4-BE49-F238E27FC236}">
                <a16:creationId xmlns:a16="http://schemas.microsoft.com/office/drawing/2014/main" id="{D51B2048-331E-4F13-FA22-44F7815AB65D}"/>
              </a:ext>
            </a:extLst>
          </p:cNvPr>
          <p:cNvSpPr>
            <a:spLocks noGrp="1"/>
          </p:cNvSpPr>
          <p:nvPr>
            <p:ph idx="1"/>
          </p:nvPr>
        </p:nvSpPr>
        <p:spPr/>
        <p:txBody>
          <a:bodyPr/>
          <a:lstStyle/>
          <a:p>
            <a:r>
              <a:rPr lang="en-US" b="1" dirty="0"/>
              <a:t>Persecution is the Propeller on the Gospel Ship of Christ.</a:t>
            </a:r>
          </a:p>
        </p:txBody>
      </p:sp>
    </p:spTree>
    <p:extLst>
      <p:ext uri="{BB962C8B-B14F-4D97-AF65-F5344CB8AC3E}">
        <p14:creationId xmlns:p14="http://schemas.microsoft.com/office/powerpoint/2010/main" val="4024304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9E3F2-C4AA-1983-AD37-A6AD4F4756F6}"/>
              </a:ext>
            </a:extLst>
          </p:cNvPr>
          <p:cNvSpPr>
            <a:spLocks noGrp="1"/>
          </p:cNvSpPr>
          <p:nvPr>
            <p:ph type="title"/>
          </p:nvPr>
        </p:nvSpPr>
        <p:spPr/>
        <p:txBody>
          <a:bodyPr>
            <a:normAutofit/>
          </a:bodyPr>
          <a:lstStyle/>
          <a:p>
            <a:r>
              <a:rPr lang="en-US" sz="4000" dirty="0"/>
              <a:t>THE PRIMACY OF GOSPEL PROGRESS (vv. 12, 18)</a:t>
            </a:r>
          </a:p>
        </p:txBody>
      </p:sp>
      <p:sp>
        <p:nvSpPr>
          <p:cNvPr id="3" name="Content Placeholder 2">
            <a:extLst>
              <a:ext uri="{FF2B5EF4-FFF2-40B4-BE49-F238E27FC236}">
                <a16:creationId xmlns:a16="http://schemas.microsoft.com/office/drawing/2014/main" id="{2B574762-77D5-0329-4CDB-5DC9C41F6D2D}"/>
              </a:ext>
            </a:extLst>
          </p:cNvPr>
          <p:cNvSpPr>
            <a:spLocks noGrp="1"/>
          </p:cNvSpPr>
          <p:nvPr>
            <p:ph idx="1"/>
          </p:nvPr>
        </p:nvSpPr>
        <p:spPr/>
        <p:txBody>
          <a:bodyPr/>
          <a:lstStyle/>
          <a:p>
            <a:r>
              <a:rPr lang="en-US" dirty="0"/>
              <a:t>Notice the bookends of this passage:						“has really served to advance the gospel”					“Christ is proclaimed”</a:t>
            </a:r>
          </a:p>
          <a:p>
            <a:r>
              <a:rPr lang="en-US" dirty="0"/>
              <a:t>Paul’s joy is in </a:t>
            </a:r>
            <a:r>
              <a:rPr lang="en-US" b="1" u="sng" dirty="0"/>
              <a:t>the gospel</a:t>
            </a:r>
            <a:r>
              <a:rPr lang="en-US" dirty="0"/>
              <a:t>, not his personal feelings or circumstances.</a:t>
            </a:r>
          </a:p>
        </p:txBody>
      </p:sp>
    </p:spTree>
    <p:extLst>
      <p:ext uri="{BB962C8B-B14F-4D97-AF65-F5344CB8AC3E}">
        <p14:creationId xmlns:p14="http://schemas.microsoft.com/office/powerpoint/2010/main" val="3173181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D1BEF-C17D-54EF-9626-0DA8CD4C227E}"/>
              </a:ext>
            </a:extLst>
          </p:cNvPr>
          <p:cNvSpPr>
            <a:spLocks noGrp="1"/>
          </p:cNvSpPr>
          <p:nvPr>
            <p:ph type="title"/>
          </p:nvPr>
        </p:nvSpPr>
        <p:spPr/>
        <p:txBody>
          <a:bodyPr/>
          <a:lstStyle/>
          <a:p>
            <a:r>
              <a:rPr lang="en-US" dirty="0"/>
              <a:t>THE PROPELLER OF PERSECUTION (vv. 12-17)</a:t>
            </a:r>
          </a:p>
        </p:txBody>
      </p:sp>
      <p:sp>
        <p:nvSpPr>
          <p:cNvPr id="3" name="Content Placeholder 2">
            <a:extLst>
              <a:ext uri="{FF2B5EF4-FFF2-40B4-BE49-F238E27FC236}">
                <a16:creationId xmlns:a16="http://schemas.microsoft.com/office/drawing/2014/main" id="{18D0690E-809F-53FF-E068-BCF3DFECD782}"/>
              </a:ext>
            </a:extLst>
          </p:cNvPr>
          <p:cNvSpPr>
            <a:spLocks noGrp="1"/>
          </p:cNvSpPr>
          <p:nvPr>
            <p:ph idx="1"/>
          </p:nvPr>
        </p:nvSpPr>
        <p:spPr/>
        <p:txBody>
          <a:bodyPr/>
          <a:lstStyle/>
          <a:p>
            <a:pPr marL="0" indent="0">
              <a:buNone/>
            </a:pPr>
            <a:r>
              <a:rPr lang="en-US" dirty="0"/>
              <a:t>“Remember Jesus Christ, risen from the dead, the seed of David, as preached in my gospel, for which I am suffering, bound with chains as a criminal. But the word of God is not bound” (2 Tim 2:8-9). </a:t>
            </a:r>
          </a:p>
          <a:p>
            <a:r>
              <a:rPr lang="en-US" dirty="0"/>
              <a:t>His chains are a gospel catalyst! </a:t>
            </a:r>
          </a:p>
          <a:p>
            <a:r>
              <a:rPr lang="en-US" b="1" dirty="0"/>
              <a:t>Prison is the Propeller!  								</a:t>
            </a:r>
            <a:r>
              <a:rPr lang="en-US" dirty="0"/>
              <a:t>“My imprisonment is </a:t>
            </a:r>
            <a:r>
              <a:rPr lang="en-US" b="1" u="sng" dirty="0">
                <a:highlight>
                  <a:srgbClr val="FFFF00"/>
                </a:highlight>
              </a:rPr>
              <a:t>for</a:t>
            </a:r>
            <a:r>
              <a:rPr lang="en-US" dirty="0"/>
              <a:t> Christ.”</a:t>
            </a:r>
          </a:p>
          <a:p>
            <a:r>
              <a:rPr lang="en-US" dirty="0"/>
              <a:t>The gospel progresses </a:t>
            </a:r>
            <a:r>
              <a:rPr lang="en-US" u="sng" dirty="0"/>
              <a:t>outside</a:t>
            </a:r>
            <a:r>
              <a:rPr lang="en-US" dirty="0"/>
              <a:t> the Church:						›With the guards and guests. </a:t>
            </a:r>
          </a:p>
        </p:txBody>
      </p:sp>
    </p:spTree>
    <p:extLst>
      <p:ext uri="{BB962C8B-B14F-4D97-AF65-F5344CB8AC3E}">
        <p14:creationId xmlns:p14="http://schemas.microsoft.com/office/powerpoint/2010/main" val="273985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8F814-90A0-9554-E48C-9F0387445E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B6036C-626C-82EA-EC32-A5E4490464DF}"/>
              </a:ext>
            </a:extLst>
          </p:cNvPr>
          <p:cNvSpPr>
            <a:spLocks noGrp="1"/>
          </p:cNvSpPr>
          <p:nvPr>
            <p:ph type="title"/>
          </p:nvPr>
        </p:nvSpPr>
        <p:spPr/>
        <p:txBody>
          <a:bodyPr/>
          <a:lstStyle/>
          <a:p>
            <a:r>
              <a:rPr lang="en-US" dirty="0"/>
              <a:t>THE PROPELLER OF PERSECUTION (vv. 12-17)</a:t>
            </a:r>
          </a:p>
        </p:txBody>
      </p:sp>
      <p:sp>
        <p:nvSpPr>
          <p:cNvPr id="3" name="Content Placeholder 2">
            <a:extLst>
              <a:ext uri="{FF2B5EF4-FFF2-40B4-BE49-F238E27FC236}">
                <a16:creationId xmlns:a16="http://schemas.microsoft.com/office/drawing/2014/main" id="{C699C2F0-80AD-54B5-999B-F62DAC5290EA}"/>
              </a:ext>
            </a:extLst>
          </p:cNvPr>
          <p:cNvSpPr>
            <a:spLocks noGrp="1"/>
          </p:cNvSpPr>
          <p:nvPr>
            <p:ph idx="1"/>
          </p:nvPr>
        </p:nvSpPr>
        <p:spPr/>
        <p:txBody>
          <a:bodyPr/>
          <a:lstStyle/>
          <a:p>
            <a:pPr marL="0" indent="0">
              <a:buNone/>
            </a:pPr>
            <a:r>
              <a:rPr lang="en-US" dirty="0"/>
              <a:t>“Remember Jesus Christ, risen from the dead, the seed of David, as preached in my gospel, for which I am suffering, bound with chains as a criminal. But the word of God is not bound” (2 Tim 2:8-9). </a:t>
            </a:r>
          </a:p>
          <a:p>
            <a:r>
              <a:rPr lang="en-US" dirty="0"/>
              <a:t>The gospel progresses </a:t>
            </a:r>
            <a:r>
              <a:rPr lang="en-US" u="sng" dirty="0"/>
              <a:t>inside</a:t>
            </a:r>
            <a:r>
              <a:rPr lang="en-US" dirty="0"/>
              <a:t> the Church:																	</a:t>
            </a:r>
            <a:r>
              <a:rPr lang="en-US" b="1" dirty="0"/>
              <a:t>›Bold, confident, fearless preaching erupted (v. 14). </a:t>
            </a:r>
          </a:p>
          <a:p>
            <a:r>
              <a:rPr lang="en-US" dirty="0"/>
              <a:t>Persecution causes preachers to recall the words of Jesus (Matt 10:26-33). </a:t>
            </a:r>
          </a:p>
        </p:txBody>
      </p:sp>
    </p:spTree>
    <p:extLst>
      <p:ext uri="{BB962C8B-B14F-4D97-AF65-F5344CB8AC3E}">
        <p14:creationId xmlns:p14="http://schemas.microsoft.com/office/powerpoint/2010/main" val="4172755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4FB-86B7-DACB-E023-2A646C2CC8A1}"/>
              </a:ext>
            </a:extLst>
          </p:cNvPr>
          <p:cNvSpPr>
            <a:spLocks noGrp="1"/>
          </p:cNvSpPr>
          <p:nvPr>
            <p:ph type="title"/>
          </p:nvPr>
        </p:nvSpPr>
        <p:spPr/>
        <p:txBody>
          <a:bodyPr/>
          <a:lstStyle/>
          <a:p>
            <a:r>
              <a:rPr lang="en-US" dirty="0"/>
              <a:t>PREACHERS AND THEIR MOTIVES (vv. 15-17)</a:t>
            </a:r>
          </a:p>
        </p:txBody>
      </p:sp>
      <p:sp>
        <p:nvSpPr>
          <p:cNvPr id="3" name="Content Placeholder 2">
            <a:extLst>
              <a:ext uri="{FF2B5EF4-FFF2-40B4-BE49-F238E27FC236}">
                <a16:creationId xmlns:a16="http://schemas.microsoft.com/office/drawing/2014/main" id="{EC9D621C-7371-9C96-7A10-CA21B94E385B}"/>
              </a:ext>
            </a:extLst>
          </p:cNvPr>
          <p:cNvSpPr>
            <a:spLocks noGrp="1"/>
          </p:cNvSpPr>
          <p:nvPr>
            <p:ph idx="1"/>
          </p:nvPr>
        </p:nvSpPr>
        <p:spPr/>
        <p:txBody>
          <a:bodyPr/>
          <a:lstStyle/>
          <a:p>
            <a:r>
              <a:rPr lang="en-US" dirty="0"/>
              <a:t>Some preach with </a:t>
            </a:r>
            <a:r>
              <a:rPr lang="en-US" u="sng" dirty="0"/>
              <a:t>perverted</a:t>
            </a:r>
            <a:r>
              <a:rPr lang="en-US" dirty="0"/>
              <a:t> motives, and some with </a:t>
            </a:r>
            <a:r>
              <a:rPr lang="en-US" u="sng" dirty="0"/>
              <a:t>pure</a:t>
            </a:r>
            <a:r>
              <a:rPr lang="en-US" dirty="0"/>
              <a:t> motives.													›Paul calls both groups “</a:t>
            </a:r>
            <a:r>
              <a:rPr lang="en-US" b="1" dirty="0"/>
              <a:t>brothers</a:t>
            </a:r>
            <a:r>
              <a:rPr lang="en-US" dirty="0"/>
              <a:t>” (v. 14). </a:t>
            </a:r>
          </a:p>
          <a:p>
            <a:r>
              <a:rPr lang="en-US" b="1" dirty="0"/>
              <a:t>Selfish ambition </a:t>
            </a:r>
            <a:r>
              <a:rPr lang="en-US" dirty="0"/>
              <a:t>exists even among preachers and missionaries.													›Like John the Baptist, Paul was happy to decrease so long as Christ increased (John 3:25-30).  </a:t>
            </a:r>
          </a:p>
        </p:txBody>
      </p:sp>
    </p:spTree>
    <p:extLst>
      <p:ext uri="{BB962C8B-B14F-4D97-AF65-F5344CB8AC3E}">
        <p14:creationId xmlns:p14="http://schemas.microsoft.com/office/powerpoint/2010/main" val="1619080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352EC-5038-AFE0-82B6-876AC9D0BACD}"/>
              </a:ext>
            </a:extLst>
          </p:cNvPr>
          <p:cNvSpPr>
            <a:spLocks noGrp="1"/>
          </p:cNvSpPr>
          <p:nvPr>
            <p:ph type="title"/>
          </p:nvPr>
        </p:nvSpPr>
        <p:spPr/>
        <p:txBody>
          <a:bodyPr/>
          <a:lstStyle/>
          <a:p>
            <a:r>
              <a:rPr lang="en-US" dirty="0"/>
              <a:t>THE PROCLAMATION OF THE GOSPEL SHIP</a:t>
            </a:r>
          </a:p>
        </p:txBody>
      </p:sp>
      <p:sp>
        <p:nvSpPr>
          <p:cNvPr id="3" name="Content Placeholder 2">
            <a:extLst>
              <a:ext uri="{FF2B5EF4-FFF2-40B4-BE49-F238E27FC236}">
                <a16:creationId xmlns:a16="http://schemas.microsoft.com/office/drawing/2014/main" id="{287BFBC5-CFEE-C7AA-01FE-954313967CE4}"/>
              </a:ext>
            </a:extLst>
          </p:cNvPr>
          <p:cNvSpPr>
            <a:spLocks noGrp="1"/>
          </p:cNvSpPr>
          <p:nvPr>
            <p:ph idx="1"/>
          </p:nvPr>
        </p:nvSpPr>
        <p:spPr/>
        <p:txBody>
          <a:bodyPr/>
          <a:lstStyle/>
          <a:p>
            <a:r>
              <a:rPr lang="en-US" dirty="0"/>
              <a:t>Persecution that produces the </a:t>
            </a:r>
            <a:r>
              <a:rPr lang="en-US" b="1" dirty="0"/>
              <a:t>pure preaching of Christ </a:t>
            </a:r>
            <a:r>
              <a:rPr lang="en-US" dirty="0"/>
              <a:t>is the propeller on the Gospel Ship. </a:t>
            </a:r>
          </a:p>
          <a:p>
            <a:r>
              <a:rPr lang="en-US" dirty="0"/>
              <a:t>Notice the </a:t>
            </a:r>
            <a:r>
              <a:rPr lang="en-US" b="1" dirty="0"/>
              <a:t>repetition</a:t>
            </a:r>
            <a:r>
              <a:rPr lang="en-US" dirty="0"/>
              <a:t>:									“advance the gospel” (v. 12)							“for Christ” (v. 13)									“speak the word” (v. 14)								“preach Christ” (v. 15)								“defense of the gospel” (v. 16)							“proclaim Christ” (v. 17)								“Christ is proclaimed” (v. 18) </a:t>
            </a:r>
          </a:p>
        </p:txBody>
      </p:sp>
    </p:spTree>
    <p:extLst>
      <p:ext uri="{BB962C8B-B14F-4D97-AF65-F5344CB8AC3E}">
        <p14:creationId xmlns:p14="http://schemas.microsoft.com/office/powerpoint/2010/main" val="2955774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525</Words>
  <Application>Microsoft Office PowerPoint</Application>
  <PresentationFormat>Widescreen</PresentationFormat>
  <Paragraphs>22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GOSPEL ADVANCE</vt:lpstr>
      <vt:lpstr>THE ARGUMENT</vt:lpstr>
      <vt:lpstr>THE PRIMACY OF GOSPEL PROGRESS (vv. 12, 18)</vt:lpstr>
      <vt:lpstr>THE PROPELLER OF PERSECUTION (vv. 12-17)</vt:lpstr>
      <vt:lpstr>THE PROPELLER OF PERSECUTION (vv. 12-17)</vt:lpstr>
      <vt:lpstr>PREACHERS AND THEIR MOTIVES (vv. 15-17)</vt:lpstr>
      <vt:lpstr>THE PROCLAMATION OF THE GOSPEL SHIP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1</cp:revision>
  <dcterms:created xsi:type="dcterms:W3CDTF">2026-02-17T14:56:33Z</dcterms:created>
  <dcterms:modified xsi:type="dcterms:W3CDTF">2026-02-17T15:08:32Z</dcterms:modified>
</cp:coreProperties>
</file>