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78EE8-88BE-DB09-7B04-AE6A22659A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8BAC36-0EEC-6A5B-10A4-E710DEAE83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D7917-B1DD-53A3-A35D-0B9482F3A1FC}"/>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48B7FAF3-24BD-4DBA-E0D1-4AABA63BA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11924-05AF-E8AC-AD99-E63A6793E2CA}"/>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977006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EE1D6-2BD5-944F-55D2-D823F9571B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F805D4-EB1C-169C-556D-C66863351E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609450-4D75-3AFA-277A-36AB4F901305}"/>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EC9E9B66-0E8B-52ED-EBC7-A3B79B6B86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D71535-3013-53A3-5D95-67FACBA49FB5}"/>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1348895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D2B60B-AABB-6EB2-2535-F8D5BA4697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56B2EB-C9DF-B1D6-7242-20E18954CD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9934E6-09DC-FE1E-18B2-16BC068D004C}"/>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3F2AE825-FD0D-6995-2721-19E65D8129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1AC3C7-5773-5EAE-6E82-3F16A104F97F}"/>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2054983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02188-CA1B-0042-0772-6B0C48CC8D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37107A-4C69-26D7-F100-F101C5A8BE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E8D44-927C-178D-1F1F-F9CCF651E58C}"/>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31531B64-72BC-6CB3-DC78-435669165C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DF6B96-3AE9-953D-BF12-BF4BDE20B5DC}"/>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3974837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64741-1B0A-8E2A-2CFA-F477C29A69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11FF6D-2212-0C0D-D0F0-C34DEAF378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DD8E6F-7657-44B8-1CF9-BDC5709863F4}"/>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60E6EE1C-5A1C-9237-8B72-12E82DA424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D56221-B8DF-A90C-77BC-45B80CDDAA8E}"/>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1580860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E2F82-D8EF-BA10-38DC-624252083E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9E744D-0BA9-D3E5-0B70-A3578D29EF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8D4231-14D0-305A-BA37-71746DFE1C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5A7AFDB-4D76-67AF-D5E3-2B2F792046E7}"/>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6" name="Footer Placeholder 5">
            <a:extLst>
              <a:ext uri="{FF2B5EF4-FFF2-40B4-BE49-F238E27FC236}">
                <a16:creationId xmlns:a16="http://schemas.microsoft.com/office/drawing/2014/main" id="{CFE18011-76EF-A1C0-2E37-BF741EEA4B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B2FFE6-354A-42E8-7D32-12969491F14D}"/>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2515629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AE3E8-FC92-6D2E-B56F-7104CAC234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5DA8E5-058C-4588-655D-E0BDF16042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0BE714-131D-6297-AE8B-FA493CF4D1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3BEC97-33F5-7C98-E7BC-F179916AE7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BF1C95-3344-E76B-466D-96C2019D64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AE8851E-22FA-BC98-A238-E3DB31852035}"/>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8" name="Footer Placeholder 7">
            <a:extLst>
              <a:ext uri="{FF2B5EF4-FFF2-40B4-BE49-F238E27FC236}">
                <a16:creationId xmlns:a16="http://schemas.microsoft.com/office/drawing/2014/main" id="{E68EEF9B-0A94-24A0-CE9D-8E58B7F793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0FAA26-AB56-5B3F-C50F-E2036172F34A}"/>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2274527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0FEA3-6764-EDFD-E834-2C200EEA7E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976C02-6DBF-D137-16F8-F41DC3B81826}"/>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4" name="Footer Placeholder 3">
            <a:extLst>
              <a:ext uri="{FF2B5EF4-FFF2-40B4-BE49-F238E27FC236}">
                <a16:creationId xmlns:a16="http://schemas.microsoft.com/office/drawing/2014/main" id="{84100E0E-A7FA-323D-2C38-B93883EC93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9E3370-4850-AD88-6C7B-A91D02CFAE14}"/>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3590749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B4B50D-9BF2-CFB1-43F1-48E21874B878}"/>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3" name="Footer Placeholder 2">
            <a:extLst>
              <a:ext uri="{FF2B5EF4-FFF2-40B4-BE49-F238E27FC236}">
                <a16:creationId xmlns:a16="http://schemas.microsoft.com/office/drawing/2014/main" id="{475ADB4D-C00F-6AC6-F0C9-253FB27B98F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209F17-8EEB-B394-EE81-A69233A3DED5}"/>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4129923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49CF7-6368-6989-F780-6D9E3C4DF6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A6447F8-372E-7D4F-7243-DF2D55578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B89B9E-4373-8384-5B89-134098AE13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EEEEB0-6424-5F3D-B36A-10E33DFB653A}"/>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6" name="Footer Placeholder 5">
            <a:extLst>
              <a:ext uri="{FF2B5EF4-FFF2-40B4-BE49-F238E27FC236}">
                <a16:creationId xmlns:a16="http://schemas.microsoft.com/office/drawing/2014/main" id="{76ED3877-8116-0773-4C6C-338E722340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E3E941-9934-A94C-F56C-F78632CF942F}"/>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128940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120CA-C30B-9373-84F2-52717CA50B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68F8DB0-45A5-E603-2B34-5DFBB07452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62169A-BC8B-7959-7ED7-DE30FCC694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467BE9-DDBE-C077-0CBD-F4DF93AABE55}"/>
              </a:ext>
            </a:extLst>
          </p:cNvPr>
          <p:cNvSpPr>
            <a:spLocks noGrp="1"/>
          </p:cNvSpPr>
          <p:nvPr>
            <p:ph type="dt" sz="half" idx="10"/>
          </p:nvPr>
        </p:nvSpPr>
        <p:spPr/>
        <p:txBody>
          <a:bodyPr/>
          <a:lstStyle/>
          <a:p>
            <a:fld id="{3A65D496-C9B0-4062-AD2F-3509E78E232C}" type="datetimeFigureOut">
              <a:rPr lang="en-US" smtClean="0"/>
              <a:t>4/7/2026</a:t>
            </a:fld>
            <a:endParaRPr lang="en-US"/>
          </a:p>
        </p:txBody>
      </p:sp>
      <p:sp>
        <p:nvSpPr>
          <p:cNvPr id="6" name="Footer Placeholder 5">
            <a:extLst>
              <a:ext uri="{FF2B5EF4-FFF2-40B4-BE49-F238E27FC236}">
                <a16:creationId xmlns:a16="http://schemas.microsoft.com/office/drawing/2014/main" id="{2109E08E-2AE1-2073-56CD-47163C861E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9AE739-4F10-5FE4-859C-9BA2C218D28A}"/>
              </a:ext>
            </a:extLst>
          </p:cNvPr>
          <p:cNvSpPr>
            <a:spLocks noGrp="1"/>
          </p:cNvSpPr>
          <p:nvPr>
            <p:ph type="sldNum" sz="quarter" idx="12"/>
          </p:nvPr>
        </p:nvSpPr>
        <p:spPr/>
        <p:txBody>
          <a:bodyPr/>
          <a:lstStyle/>
          <a:p>
            <a:fld id="{FA16A269-9591-4972-A5F2-44CE3C4DAADC}" type="slidenum">
              <a:rPr lang="en-US" smtClean="0"/>
              <a:t>‹#›</a:t>
            </a:fld>
            <a:endParaRPr lang="en-US"/>
          </a:p>
        </p:txBody>
      </p:sp>
    </p:spTree>
    <p:extLst>
      <p:ext uri="{BB962C8B-B14F-4D97-AF65-F5344CB8AC3E}">
        <p14:creationId xmlns:p14="http://schemas.microsoft.com/office/powerpoint/2010/main" val="2591959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12EFE2-CB66-9A50-6B34-DE46E08179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614FC9-CFA5-B34C-55F9-2897EA6DFC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A04170-41E1-8F30-7EF1-358E844A9F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65D496-C9B0-4062-AD2F-3509E78E232C}" type="datetimeFigureOut">
              <a:rPr lang="en-US" smtClean="0"/>
              <a:t>4/7/2026</a:t>
            </a:fld>
            <a:endParaRPr lang="en-US"/>
          </a:p>
        </p:txBody>
      </p:sp>
      <p:sp>
        <p:nvSpPr>
          <p:cNvPr id="5" name="Footer Placeholder 4">
            <a:extLst>
              <a:ext uri="{FF2B5EF4-FFF2-40B4-BE49-F238E27FC236}">
                <a16:creationId xmlns:a16="http://schemas.microsoft.com/office/drawing/2014/main" id="{290D4F71-D8D0-7151-B18A-A157ADB34B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20C4C3-36EE-0135-6D1F-37847D7604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16A269-9591-4972-A5F2-44CE3C4DAADC}" type="slidenum">
              <a:rPr lang="en-US" smtClean="0"/>
              <a:t>‹#›</a:t>
            </a:fld>
            <a:endParaRPr lang="en-US"/>
          </a:p>
        </p:txBody>
      </p:sp>
    </p:spTree>
    <p:extLst>
      <p:ext uri="{BB962C8B-B14F-4D97-AF65-F5344CB8AC3E}">
        <p14:creationId xmlns:p14="http://schemas.microsoft.com/office/powerpoint/2010/main" val="666639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F6986-3237-336D-6C95-CDCDE9E01A9E}"/>
              </a:ext>
            </a:extLst>
          </p:cNvPr>
          <p:cNvSpPr>
            <a:spLocks noGrp="1"/>
          </p:cNvSpPr>
          <p:nvPr>
            <p:ph type="ctrTitle"/>
          </p:nvPr>
        </p:nvSpPr>
        <p:spPr/>
        <p:txBody>
          <a:bodyPr/>
          <a:lstStyle/>
          <a:p>
            <a:r>
              <a:rPr lang="en-US" dirty="0"/>
              <a:t>A CHRISTIAN’S WORKOUT</a:t>
            </a:r>
          </a:p>
        </p:txBody>
      </p:sp>
      <p:sp>
        <p:nvSpPr>
          <p:cNvPr id="3" name="Subtitle 2">
            <a:extLst>
              <a:ext uri="{FF2B5EF4-FFF2-40B4-BE49-F238E27FC236}">
                <a16:creationId xmlns:a16="http://schemas.microsoft.com/office/drawing/2014/main" id="{A5164352-16C7-CCB4-8565-DE91181694FE}"/>
              </a:ext>
            </a:extLst>
          </p:cNvPr>
          <p:cNvSpPr>
            <a:spLocks noGrp="1"/>
          </p:cNvSpPr>
          <p:nvPr>
            <p:ph type="subTitle" idx="1"/>
          </p:nvPr>
        </p:nvSpPr>
        <p:spPr/>
        <p:txBody>
          <a:bodyPr/>
          <a:lstStyle/>
          <a:p>
            <a:r>
              <a:rPr lang="en-US" b="1" dirty="0"/>
              <a:t>Philippians 2:12-13</a:t>
            </a:r>
          </a:p>
        </p:txBody>
      </p:sp>
    </p:spTree>
    <p:extLst>
      <p:ext uri="{BB962C8B-B14F-4D97-AF65-F5344CB8AC3E}">
        <p14:creationId xmlns:p14="http://schemas.microsoft.com/office/powerpoint/2010/main" val="163261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78564-CE0B-0C5D-3B0C-25409DA0AC2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1163CAE-0687-5D80-07B9-46A2E7A0CE05}"/>
              </a:ext>
            </a:extLst>
          </p:cNvPr>
          <p:cNvSpPr txBox="1"/>
          <p:nvPr/>
        </p:nvSpPr>
        <p:spPr>
          <a:xfrm>
            <a:off x="953729" y="609600"/>
            <a:ext cx="10294373" cy="5078313"/>
          </a:xfrm>
          <a:prstGeom prst="rect">
            <a:avLst/>
          </a:prstGeom>
          <a:noFill/>
        </p:spPr>
        <p:txBody>
          <a:bodyPr wrap="square">
            <a:spAutoFit/>
          </a:bodyPr>
          <a:lstStyle/>
          <a:p>
            <a:pPr>
              <a:buNone/>
            </a:pPr>
            <a:r>
              <a:rPr lang="en-US" sz="2400" b="1" dirty="0"/>
              <a:t>The 1689 London Baptist Confession, Chapter 13 – Sanctification</a:t>
            </a:r>
          </a:p>
          <a:p>
            <a:pPr marL="457200" indent="-457200">
              <a:buAutoNum type="arabicPeriod"/>
            </a:pPr>
            <a:r>
              <a:rPr lang="en-US" dirty="0"/>
              <a:t>Those who are united to Christ and effectually called and regenerated have a new heart and a new spirit created in them through the power of Christ’s death and resurrection. They are also further sanctified, really and personally, through the same power, by His Word and Spirit dwelling in them. The dominion of the whole body of sin is destroyed, and the various evil desires that arise from it are more and more weakened and put to death. At the same time, those called and regenerated are more and more enlivened and strengthened in all saving graces so that they practice true holiness, without which no one will see the Lord. </a:t>
            </a:r>
          </a:p>
          <a:p>
            <a:pPr marL="457200" indent="-457200">
              <a:buAutoNum type="arabicPeriod"/>
            </a:pPr>
            <a:r>
              <a:rPr lang="en-US" dirty="0"/>
              <a:t>This sanctification extends throughout the whole person, though it is never completed in this life. Some corruption remains in every part. From this arises a continual and irreconcilable war, with the desires of the flesh against the Spirit and the Spirit against the flesh. </a:t>
            </a:r>
          </a:p>
          <a:p>
            <a:pPr marL="457200" indent="-457200">
              <a:buAutoNum type="arabicPeriod"/>
            </a:pPr>
            <a:r>
              <a:rPr lang="en-US" sz="2400" dirty="0"/>
              <a:t>In this war, the remaining corruption may greatly prevail for a time. Yet through the continual supply of strength from the sanctifying Spirit of Christ, the regenerate part overcomes. So the saints grow in grace, perfecting holiness in the fear of God. They pursue a heavenly life, in gospel obedience to all the commands that Christ as Head and King has given them in his Word.</a:t>
            </a:r>
          </a:p>
        </p:txBody>
      </p:sp>
    </p:spTree>
    <p:extLst>
      <p:ext uri="{BB962C8B-B14F-4D97-AF65-F5344CB8AC3E}">
        <p14:creationId xmlns:p14="http://schemas.microsoft.com/office/powerpoint/2010/main" val="49571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A82F7-4ED3-BC36-97E4-AAC5E9B5A98F}"/>
              </a:ext>
            </a:extLst>
          </p:cNvPr>
          <p:cNvSpPr>
            <a:spLocks noGrp="1"/>
          </p:cNvSpPr>
          <p:nvPr>
            <p:ph type="title"/>
          </p:nvPr>
        </p:nvSpPr>
        <p:spPr/>
        <p:txBody>
          <a:bodyPr/>
          <a:lstStyle/>
          <a:p>
            <a:r>
              <a:rPr lang="en-US" dirty="0"/>
              <a:t>TO WHAT END? </a:t>
            </a:r>
          </a:p>
        </p:txBody>
      </p:sp>
      <p:sp>
        <p:nvSpPr>
          <p:cNvPr id="3" name="Content Placeholder 2">
            <a:extLst>
              <a:ext uri="{FF2B5EF4-FFF2-40B4-BE49-F238E27FC236}">
                <a16:creationId xmlns:a16="http://schemas.microsoft.com/office/drawing/2014/main" id="{180C8955-FE11-A0C4-7792-40281A2D4A58}"/>
              </a:ext>
            </a:extLst>
          </p:cNvPr>
          <p:cNvSpPr>
            <a:spLocks noGrp="1"/>
          </p:cNvSpPr>
          <p:nvPr>
            <p:ph idx="1"/>
          </p:nvPr>
        </p:nvSpPr>
        <p:spPr/>
        <p:txBody>
          <a:bodyPr/>
          <a:lstStyle/>
          <a:p>
            <a:r>
              <a:rPr lang="en-US" dirty="0"/>
              <a:t>Our text answers: “</a:t>
            </a:r>
            <a:r>
              <a:rPr lang="en-US" b="1" dirty="0"/>
              <a:t>for His good pleasure</a:t>
            </a:r>
            <a:r>
              <a:rPr lang="en-US" dirty="0"/>
              <a:t>.” 					›Christ-likeness. Conformity to Christ.						›His glory = Our good.</a:t>
            </a:r>
          </a:p>
          <a:p>
            <a:r>
              <a:rPr lang="en-US" dirty="0"/>
              <a:t>Is it your consuming passion to be like Jesus? </a:t>
            </a:r>
          </a:p>
        </p:txBody>
      </p:sp>
    </p:spTree>
    <p:extLst>
      <p:ext uri="{BB962C8B-B14F-4D97-AF65-F5344CB8AC3E}">
        <p14:creationId xmlns:p14="http://schemas.microsoft.com/office/powerpoint/2010/main" val="2647992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DA3432-8254-F077-39E3-918EEFC4F87A}"/>
              </a:ext>
            </a:extLst>
          </p:cNvPr>
          <p:cNvSpPr txBox="1"/>
          <p:nvPr/>
        </p:nvSpPr>
        <p:spPr>
          <a:xfrm>
            <a:off x="1219200" y="855406"/>
            <a:ext cx="9655277" cy="5262979"/>
          </a:xfrm>
          <a:prstGeom prst="rect">
            <a:avLst/>
          </a:prstGeom>
          <a:noFill/>
        </p:spPr>
        <p:txBody>
          <a:bodyPr wrap="square" rtlCol="0">
            <a:spAutoFit/>
          </a:bodyPr>
          <a:lstStyle/>
          <a:p>
            <a:r>
              <a:rPr lang="en-US" sz="2400" dirty="0"/>
              <a:t>It is not that God does some, and we the rest. God does all, and we do all. God is the only proper author, we the only proper actors. Thus the same things in Scripture are represented as from God, and from us. God makes a new heart, and we are commanded to make us a new heart; not merely because we must use the means in order to the effect, but the effect itself is our act and our duty (Ez 11:19; 18:31; 36:26).</a:t>
            </a:r>
            <a:r>
              <a:rPr lang="en-US" dirty="0"/>
              <a:t>								</a:t>
            </a:r>
            <a:r>
              <a:rPr lang="en-US" sz="2400" dirty="0"/>
              <a:t>-Jonathan Edwards</a:t>
            </a:r>
          </a:p>
          <a:p>
            <a:endParaRPr lang="en-US" sz="2400" dirty="0"/>
          </a:p>
          <a:p>
            <a:r>
              <a:rPr lang="en-US" sz="2400" i="1" dirty="0"/>
              <a:t>Now may the God of peace, who brought again from the dead our Lord Jesus, the great Shepherd of the sheep, by the blood of the eternal covenant, equip you with everything good that you may do His will, working in us that which is pleasing in His sight, through Jesus Christ, to whom be glory forever and ever. Amen</a:t>
            </a:r>
            <a:r>
              <a:rPr lang="en-US" sz="2400" dirty="0"/>
              <a:t> (</a:t>
            </a:r>
            <a:r>
              <a:rPr lang="en-US" sz="2400" b="1" dirty="0"/>
              <a:t>Heb 13:20-21</a:t>
            </a:r>
            <a:r>
              <a:rPr lang="en-US" sz="2400" dirty="0"/>
              <a:t>).                     </a:t>
            </a:r>
          </a:p>
          <a:p>
            <a:endParaRPr lang="en-US" sz="2400" dirty="0"/>
          </a:p>
        </p:txBody>
      </p:sp>
    </p:spTree>
    <p:extLst>
      <p:ext uri="{BB962C8B-B14F-4D97-AF65-F5344CB8AC3E}">
        <p14:creationId xmlns:p14="http://schemas.microsoft.com/office/powerpoint/2010/main" val="2171239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D672D-B330-B513-343C-D4977A0FE7DE}"/>
              </a:ext>
            </a:extLst>
          </p:cNvPr>
          <p:cNvSpPr>
            <a:spLocks noGrp="1"/>
          </p:cNvSpPr>
          <p:nvPr>
            <p:ph type="title"/>
          </p:nvPr>
        </p:nvSpPr>
        <p:spPr/>
        <p:txBody>
          <a:bodyPr/>
          <a:lstStyle/>
          <a:p>
            <a:r>
              <a:rPr lang="en-US" dirty="0"/>
              <a:t>CULTURE OF COMPARISON</a:t>
            </a:r>
          </a:p>
        </p:txBody>
      </p:sp>
      <p:sp>
        <p:nvSpPr>
          <p:cNvPr id="3" name="Content Placeholder 2">
            <a:extLst>
              <a:ext uri="{FF2B5EF4-FFF2-40B4-BE49-F238E27FC236}">
                <a16:creationId xmlns:a16="http://schemas.microsoft.com/office/drawing/2014/main" id="{14C7F80F-4D61-D515-07C3-9BE17D3C9C2A}"/>
              </a:ext>
            </a:extLst>
          </p:cNvPr>
          <p:cNvSpPr>
            <a:spLocks noGrp="1"/>
          </p:cNvSpPr>
          <p:nvPr>
            <p:ph idx="1"/>
          </p:nvPr>
        </p:nvSpPr>
        <p:spPr/>
        <p:txBody>
          <a:bodyPr/>
          <a:lstStyle/>
          <a:p>
            <a:r>
              <a:rPr lang="en-US" dirty="0"/>
              <a:t>Our culture is obsessed with comparison.</a:t>
            </a:r>
          </a:p>
          <a:p>
            <a:r>
              <a:rPr lang="en-US" dirty="0"/>
              <a:t>Paul is essentially urging Christians to </a:t>
            </a:r>
            <a:r>
              <a:rPr lang="en-US" b="1" dirty="0"/>
              <a:t>be like Christ!</a:t>
            </a:r>
          </a:p>
          <a:p>
            <a:r>
              <a:rPr lang="en-US" dirty="0"/>
              <a:t>The “therefore” of 2:13 reaches back to 1:27, as Paul draws this lengthy exhortation to a conclusion. </a:t>
            </a:r>
          </a:p>
          <a:p>
            <a:r>
              <a:rPr lang="en-US" dirty="0"/>
              <a:t>The command “work out” has a cause – “God is working in.” </a:t>
            </a:r>
          </a:p>
        </p:txBody>
      </p:sp>
    </p:spTree>
    <p:extLst>
      <p:ext uri="{BB962C8B-B14F-4D97-AF65-F5344CB8AC3E}">
        <p14:creationId xmlns:p14="http://schemas.microsoft.com/office/powerpoint/2010/main" val="1281518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608D2-FD5D-8362-DE2A-45424D9BE217}"/>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EF66C993-09E1-38DA-AEE9-9E1625F9E5A4}"/>
              </a:ext>
            </a:extLst>
          </p:cNvPr>
          <p:cNvSpPr>
            <a:spLocks noGrp="1"/>
          </p:cNvSpPr>
          <p:nvPr>
            <p:ph idx="1"/>
          </p:nvPr>
        </p:nvSpPr>
        <p:spPr/>
        <p:txBody>
          <a:bodyPr/>
          <a:lstStyle/>
          <a:p>
            <a:r>
              <a:rPr lang="en-US" dirty="0"/>
              <a:t>Christians – </a:t>
            </a:r>
            <a:r>
              <a:rPr lang="en-US" b="1" dirty="0"/>
              <a:t>live your lives from the inside out! </a:t>
            </a:r>
          </a:p>
        </p:txBody>
      </p:sp>
    </p:spTree>
    <p:extLst>
      <p:ext uri="{BB962C8B-B14F-4D97-AF65-F5344CB8AC3E}">
        <p14:creationId xmlns:p14="http://schemas.microsoft.com/office/powerpoint/2010/main" val="2337422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7CED5-FEF4-647A-9E3A-F3309AFED27F}"/>
              </a:ext>
            </a:extLst>
          </p:cNvPr>
          <p:cNvSpPr>
            <a:spLocks noGrp="1"/>
          </p:cNvSpPr>
          <p:nvPr>
            <p:ph type="title"/>
          </p:nvPr>
        </p:nvSpPr>
        <p:spPr/>
        <p:txBody>
          <a:bodyPr/>
          <a:lstStyle/>
          <a:p>
            <a:r>
              <a:rPr lang="en-US" dirty="0"/>
              <a:t>WHAT DOES IT MEAN? </a:t>
            </a:r>
          </a:p>
        </p:txBody>
      </p:sp>
      <p:sp>
        <p:nvSpPr>
          <p:cNvPr id="3" name="Content Placeholder 2">
            <a:extLst>
              <a:ext uri="{FF2B5EF4-FFF2-40B4-BE49-F238E27FC236}">
                <a16:creationId xmlns:a16="http://schemas.microsoft.com/office/drawing/2014/main" id="{92C524F1-DF32-6F18-C58F-512F52F38015}"/>
              </a:ext>
            </a:extLst>
          </p:cNvPr>
          <p:cNvSpPr>
            <a:spLocks noGrp="1"/>
          </p:cNvSpPr>
          <p:nvPr>
            <p:ph idx="1"/>
          </p:nvPr>
        </p:nvSpPr>
        <p:spPr/>
        <p:txBody>
          <a:bodyPr/>
          <a:lstStyle/>
          <a:p>
            <a:r>
              <a:rPr lang="en-US" u="sng" dirty="0"/>
              <a:t>Obey</a:t>
            </a:r>
            <a:r>
              <a:rPr lang="en-US" dirty="0"/>
              <a:t> and </a:t>
            </a:r>
            <a:r>
              <a:rPr lang="en-US" u="sng" dirty="0"/>
              <a:t>Work</a:t>
            </a:r>
            <a:r>
              <a:rPr lang="en-US" dirty="0"/>
              <a:t>.			 					›Obedient work / Submissive effort.</a:t>
            </a:r>
          </a:p>
          <a:p>
            <a:r>
              <a:rPr lang="en-US" dirty="0"/>
              <a:t>Obedience involves submission to rightful authority and should be done “from the heart” (Rom 6:17). </a:t>
            </a:r>
          </a:p>
          <a:p>
            <a:r>
              <a:rPr lang="en-US" dirty="0"/>
              <a:t>Devotion to the apostles’ doctrine marked the first church (Acts 2:42).</a:t>
            </a:r>
          </a:p>
          <a:p>
            <a:r>
              <a:rPr lang="en-US" dirty="0"/>
              <a:t>We must not shy away from the biblical language of “</a:t>
            </a:r>
            <a:r>
              <a:rPr lang="en-US" b="1" dirty="0"/>
              <a:t>the obedience of faith</a:t>
            </a:r>
            <a:r>
              <a:rPr lang="en-US" dirty="0"/>
              <a:t>” (Rom 1:5; John 14:15). 							›True faith within is always worked out in /through obedience.   </a:t>
            </a:r>
          </a:p>
        </p:txBody>
      </p:sp>
    </p:spTree>
    <p:extLst>
      <p:ext uri="{BB962C8B-B14F-4D97-AF65-F5344CB8AC3E}">
        <p14:creationId xmlns:p14="http://schemas.microsoft.com/office/powerpoint/2010/main" val="192741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C7FB5-E0A2-F664-D328-03715DD852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9A8458-7AB2-0778-12A1-B1B0F5258DE6}"/>
              </a:ext>
            </a:extLst>
          </p:cNvPr>
          <p:cNvSpPr>
            <a:spLocks noGrp="1"/>
          </p:cNvSpPr>
          <p:nvPr>
            <p:ph type="title"/>
          </p:nvPr>
        </p:nvSpPr>
        <p:spPr/>
        <p:txBody>
          <a:bodyPr/>
          <a:lstStyle/>
          <a:p>
            <a:r>
              <a:rPr lang="en-US" dirty="0"/>
              <a:t>WHAT DOES IT MEAN? </a:t>
            </a:r>
          </a:p>
        </p:txBody>
      </p:sp>
      <p:sp>
        <p:nvSpPr>
          <p:cNvPr id="3" name="Content Placeholder 2">
            <a:extLst>
              <a:ext uri="{FF2B5EF4-FFF2-40B4-BE49-F238E27FC236}">
                <a16:creationId xmlns:a16="http://schemas.microsoft.com/office/drawing/2014/main" id="{7AFA7843-0B4B-9313-1EE7-D528F297438E}"/>
              </a:ext>
            </a:extLst>
          </p:cNvPr>
          <p:cNvSpPr>
            <a:spLocks noGrp="1"/>
          </p:cNvSpPr>
          <p:nvPr>
            <p:ph idx="1"/>
          </p:nvPr>
        </p:nvSpPr>
        <p:spPr/>
        <p:txBody>
          <a:bodyPr/>
          <a:lstStyle/>
          <a:p>
            <a:r>
              <a:rPr lang="en-US" dirty="0"/>
              <a:t>Obey and Work.			 					›Obedient work / Submissive effort.</a:t>
            </a:r>
          </a:p>
          <a:p>
            <a:r>
              <a:rPr lang="en-US" dirty="0"/>
              <a:t>The command: “</a:t>
            </a:r>
            <a:r>
              <a:rPr lang="en-US" u="sng" dirty="0"/>
              <a:t>Work out </a:t>
            </a:r>
            <a:r>
              <a:rPr lang="en-US" dirty="0"/>
              <a:t>your own salvation.”					›Not “work </a:t>
            </a:r>
            <a:r>
              <a:rPr lang="en-US" b="1" i="1" dirty="0"/>
              <a:t>for</a:t>
            </a:r>
            <a:r>
              <a:rPr lang="en-US" dirty="0"/>
              <a:t>” but “work </a:t>
            </a:r>
            <a:r>
              <a:rPr lang="en-US" b="1" i="1" dirty="0"/>
              <a:t>out</a:t>
            </a:r>
            <a:r>
              <a:rPr lang="en-US" dirty="0"/>
              <a:t>.”					›Paul uses this verb to speak of something internal becoming external (Rom 1:27; 7:17). 								›We all live from the inside out (Mark 7:20-23).</a:t>
            </a:r>
          </a:p>
          <a:p>
            <a:r>
              <a:rPr lang="en-US" dirty="0"/>
              <a:t>Salvation was </a:t>
            </a:r>
            <a:r>
              <a:rPr lang="en-US" b="1" dirty="0"/>
              <a:t>already possessed </a:t>
            </a:r>
            <a:r>
              <a:rPr lang="en-US" dirty="0"/>
              <a:t>by these saints of Philippi by grace through faith in Christ (1:1-2, 6-7, 11-12, 25, 29). 					›Grace goads and faith fuels intentional effort! </a:t>
            </a:r>
          </a:p>
        </p:txBody>
      </p:sp>
    </p:spTree>
    <p:extLst>
      <p:ext uri="{BB962C8B-B14F-4D97-AF65-F5344CB8AC3E}">
        <p14:creationId xmlns:p14="http://schemas.microsoft.com/office/powerpoint/2010/main" val="1983451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B3864-BA9D-9EA4-9EE5-861B2A49204F}"/>
              </a:ext>
            </a:extLst>
          </p:cNvPr>
          <p:cNvSpPr>
            <a:spLocks noGrp="1"/>
          </p:cNvSpPr>
          <p:nvPr>
            <p:ph type="title"/>
          </p:nvPr>
        </p:nvSpPr>
        <p:spPr/>
        <p:txBody>
          <a:bodyPr/>
          <a:lstStyle/>
          <a:p>
            <a:r>
              <a:rPr lang="en-US" dirty="0"/>
              <a:t>HOW? </a:t>
            </a:r>
          </a:p>
        </p:txBody>
      </p:sp>
      <p:sp>
        <p:nvSpPr>
          <p:cNvPr id="3" name="Content Placeholder 2">
            <a:extLst>
              <a:ext uri="{FF2B5EF4-FFF2-40B4-BE49-F238E27FC236}">
                <a16:creationId xmlns:a16="http://schemas.microsoft.com/office/drawing/2014/main" id="{1B7C1810-30CB-B77F-0181-887F36201F13}"/>
              </a:ext>
            </a:extLst>
          </p:cNvPr>
          <p:cNvSpPr>
            <a:spLocks noGrp="1"/>
          </p:cNvSpPr>
          <p:nvPr>
            <p:ph idx="1"/>
          </p:nvPr>
        </p:nvSpPr>
        <p:spPr/>
        <p:txBody>
          <a:bodyPr/>
          <a:lstStyle/>
          <a:p>
            <a:pPr marL="514350" indent="-514350">
              <a:buFont typeface="+mj-lt"/>
              <a:buAutoNum type="arabicPeriod"/>
            </a:pPr>
            <a:r>
              <a:rPr lang="en-US" dirty="0"/>
              <a:t>Right now!										“So now . . .” </a:t>
            </a:r>
          </a:p>
          <a:p>
            <a:pPr marL="514350" indent="-514350">
              <a:buFont typeface="+mj-lt"/>
              <a:buAutoNum type="arabicPeriod"/>
            </a:pPr>
            <a:r>
              <a:rPr lang="en-US" i="1" dirty="0"/>
              <a:t>Coram Deo</a:t>
            </a:r>
            <a:r>
              <a:rPr lang="en-US" dirty="0"/>
              <a:t>! Before the face of God.						“much more in my absence” </a:t>
            </a:r>
          </a:p>
          <a:p>
            <a:pPr marL="514350" indent="-514350">
              <a:buFont typeface="+mj-lt"/>
              <a:buAutoNum type="arabicPeriod"/>
            </a:pPr>
            <a:r>
              <a:rPr lang="en-US" dirty="0"/>
              <a:t>With Fear and Trembling!								›The only proper response of sinful man to Holy God. 			›See how Paul describes his post-conversion life (Acts 26:19-20).</a:t>
            </a:r>
          </a:p>
        </p:txBody>
      </p:sp>
    </p:spTree>
    <p:extLst>
      <p:ext uri="{BB962C8B-B14F-4D97-AF65-F5344CB8AC3E}">
        <p14:creationId xmlns:p14="http://schemas.microsoft.com/office/powerpoint/2010/main" val="406343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66768-B72D-38E0-460B-74DF91B44345}"/>
              </a:ext>
            </a:extLst>
          </p:cNvPr>
          <p:cNvSpPr>
            <a:spLocks noGrp="1"/>
          </p:cNvSpPr>
          <p:nvPr>
            <p:ph type="title"/>
          </p:nvPr>
        </p:nvSpPr>
        <p:spPr/>
        <p:txBody>
          <a:bodyPr/>
          <a:lstStyle/>
          <a:p>
            <a:r>
              <a:rPr lang="en-US" dirty="0"/>
              <a:t>WHY? WHY CAN YOU? </a:t>
            </a:r>
          </a:p>
        </p:txBody>
      </p:sp>
      <p:sp>
        <p:nvSpPr>
          <p:cNvPr id="3" name="Content Placeholder 2">
            <a:extLst>
              <a:ext uri="{FF2B5EF4-FFF2-40B4-BE49-F238E27FC236}">
                <a16:creationId xmlns:a16="http://schemas.microsoft.com/office/drawing/2014/main" id="{1ADA2F72-2CF9-0683-EA31-C4AF5E1AAD78}"/>
              </a:ext>
            </a:extLst>
          </p:cNvPr>
          <p:cNvSpPr>
            <a:spLocks noGrp="1"/>
          </p:cNvSpPr>
          <p:nvPr>
            <p:ph idx="1"/>
          </p:nvPr>
        </p:nvSpPr>
        <p:spPr/>
        <p:txBody>
          <a:bodyPr/>
          <a:lstStyle/>
          <a:p>
            <a:r>
              <a:rPr lang="en-US" dirty="0"/>
              <a:t>Verse 13, “</a:t>
            </a:r>
            <a:r>
              <a:rPr lang="en-US" b="1" dirty="0"/>
              <a:t>For / because </a:t>
            </a:r>
            <a:r>
              <a:rPr lang="en-US" dirty="0"/>
              <a:t>it is </a:t>
            </a:r>
            <a:r>
              <a:rPr lang="en-US" u="sng" dirty="0"/>
              <a:t>God</a:t>
            </a:r>
            <a:r>
              <a:rPr lang="en-US" dirty="0"/>
              <a:t> who works in you.” </a:t>
            </a:r>
          </a:p>
          <a:p>
            <a:r>
              <a:rPr lang="en-US" dirty="0"/>
              <a:t>Christians can work out because God works in! 					›God’s work </a:t>
            </a:r>
            <a:r>
              <a:rPr lang="en-US" i="1" dirty="0"/>
              <a:t>enlivens</a:t>
            </a:r>
            <a:r>
              <a:rPr lang="en-US" dirty="0"/>
              <a:t> our </a:t>
            </a:r>
            <a:r>
              <a:rPr lang="en-US" b="1" dirty="0"/>
              <a:t>will</a:t>
            </a:r>
            <a:r>
              <a:rPr lang="en-US" dirty="0"/>
              <a:t> – “to will / the willing.”			›God’s work </a:t>
            </a:r>
            <a:r>
              <a:rPr lang="en-US" i="1" dirty="0"/>
              <a:t>energizes</a:t>
            </a:r>
            <a:r>
              <a:rPr lang="en-US" dirty="0"/>
              <a:t> our </a:t>
            </a:r>
            <a:r>
              <a:rPr lang="en-US" b="1" dirty="0"/>
              <a:t>work</a:t>
            </a:r>
            <a:r>
              <a:rPr lang="en-US" dirty="0"/>
              <a:t> – “to work / the doing.”			›We have </a:t>
            </a:r>
            <a:r>
              <a:rPr lang="en-US" b="1" dirty="0"/>
              <a:t>new hearts </a:t>
            </a:r>
            <a:r>
              <a:rPr lang="en-US" dirty="0"/>
              <a:t>and work with </a:t>
            </a:r>
            <a:r>
              <a:rPr lang="en-US" b="1" dirty="0"/>
              <a:t>new hands</a:t>
            </a:r>
            <a:r>
              <a:rPr lang="en-US" dirty="0"/>
              <a:t>! </a:t>
            </a:r>
          </a:p>
          <a:p>
            <a:r>
              <a:rPr lang="en-US" dirty="0"/>
              <a:t>Grace goads us to good works for God’s glory (John 3:21; 1 Cor 15:9-10).</a:t>
            </a:r>
          </a:p>
        </p:txBody>
      </p:sp>
    </p:spTree>
    <p:extLst>
      <p:ext uri="{BB962C8B-B14F-4D97-AF65-F5344CB8AC3E}">
        <p14:creationId xmlns:p14="http://schemas.microsoft.com/office/powerpoint/2010/main" val="17759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99237-B298-7169-8A1F-8F1B89E7E262}"/>
              </a:ext>
            </a:extLst>
          </p:cNvPr>
          <p:cNvSpPr>
            <a:spLocks noGrp="1"/>
          </p:cNvSpPr>
          <p:nvPr>
            <p:ph type="title"/>
          </p:nvPr>
        </p:nvSpPr>
        <p:spPr/>
        <p:txBody>
          <a:bodyPr/>
          <a:lstStyle/>
          <a:p>
            <a:r>
              <a:rPr lang="en-US" dirty="0"/>
              <a:t>SANCTIFICATION – MONERGISTIC OR SYNERGISTIC? </a:t>
            </a:r>
          </a:p>
        </p:txBody>
      </p:sp>
      <p:sp>
        <p:nvSpPr>
          <p:cNvPr id="3" name="Content Placeholder 2">
            <a:extLst>
              <a:ext uri="{FF2B5EF4-FFF2-40B4-BE49-F238E27FC236}">
                <a16:creationId xmlns:a16="http://schemas.microsoft.com/office/drawing/2014/main" id="{BBA847BB-5D70-4B8D-2338-767565CC7E16}"/>
              </a:ext>
            </a:extLst>
          </p:cNvPr>
          <p:cNvSpPr>
            <a:spLocks noGrp="1"/>
          </p:cNvSpPr>
          <p:nvPr>
            <p:ph idx="1"/>
          </p:nvPr>
        </p:nvSpPr>
        <p:spPr/>
        <p:txBody>
          <a:bodyPr/>
          <a:lstStyle/>
          <a:p>
            <a:r>
              <a:rPr lang="en-US" dirty="0"/>
              <a:t>A standard definition of synergism: “the cooperation of two or more agents to produce a combined effect greater than the sum of their separate effects.” 									›This implies God somehow needs us. 					›This implies both parties get credit. </a:t>
            </a:r>
          </a:p>
          <a:p>
            <a:r>
              <a:rPr lang="en-US" dirty="0"/>
              <a:t>The Bible teaches we’re saved and sanctified </a:t>
            </a:r>
            <a:r>
              <a:rPr lang="en-US" b="1" i="1" dirty="0"/>
              <a:t>by grace through faith </a:t>
            </a:r>
            <a:r>
              <a:rPr lang="en-US" dirty="0"/>
              <a:t>(Gal 3:1-6; 5:16-26; Eph 2:8-10; 1 Thess 4:1-8; Titus 2:11-14; Heb 10:9-14; 1 John 2:29).</a:t>
            </a:r>
          </a:p>
          <a:p>
            <a:r>
              <a:rPr lang="en-US" dirty="0"/>
              <a:t>Indicative drives the Imperative! Redemption precedes Law!   </a:t>
            </a:r>
          </a:p>
        </p:txBody>
      </p:sp>
    </p:spTree>
    <p:extLst>
      <p:ext uri="{BB962C8B-B14F-4D97-AF65-F5344CB8AC3E}">
        <p14:creationId xmlns:p14="http://schemas.microsoft.com/office/powerpoint/2010/main" val="1516805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6571E0-97BC-8B47-3206-2AD59856B701}"/>
              </a:ext>
            </a:extLst>
          </p:cNvPr>
          <p:cNvSpPr txBox="1"/>
          <p:nvPr/>
        </p:nvSpPr>
        <p:spPr>
          <a:xfrm>
            <a:off x="953729" y="609600"/>
            <a:ext cx="10294373" cy="5262979"/>
          </a:xfrm>
          <a:prstGeom prst="rect">
            <a:avLst/>
          </a:prstGeom>
          <a:noFill/>
        </p:spPr>
        <p:txBody>
          <a:bodyPr wrap="square">
            <a:spAutoFit/>
          </a:bodyPr>
          <a:lstStyle/>
          <a:p>
            <a:pPr>
              <a:buNone/>
            </a:pPr>
            <a:r>
              <a:rPr lang="en-US" sz="2400" b="1" dirty="0"/>
              <a:t>The 1689 London Baptist Confession, Chapter 13 – Sanctification</a:t>
            </a:r>
          </a:p>
          <a:p>
            <a:pPr marL="457200" indent="-457200">
              <a:buAutoNum type="arabicPeriod"/>
            </a:pPr>
            <a:r>
              <a:rPr lang="en-US" sz="2400" dirty="0"/>
              <a:t>Those who are united to Christ and effectually called and regenerated have a new heart and a new spirit created in them through the power of Christ’s death and resurrection. They are also further sanctified, really and personally, through the same power, by His Word and Spirit dwelling in them. The dominion of the whole body of sin is destroyed, and the various evil desires that arise from it are more and more weakened and put to death. At the same time, those called and regenerated are more and more enlivened and strengthened in all saving graces so that they practice true holiness, without which no one will see the Lord. </a:t>
            </a:r>
          </a:p>
          <a:p>
            <a:pPr marL="457200" indent="-457200">
              <a:buAutoNum type="arabicPeriod"/>
            </a:pPr>
            <a:r>
              <a:rPr lang="en-US" sz="2400" dirty="0"/>
              <a:t>This sanctification extends throughout the whole person, though it is never completed in this life. Some corruption remains in every part. From this arises a continual and irreconcilable war, with the desires of the flesh against the Spirit and the Spirit against the flesh.</a:t>
            </a:r>
          </a:p>
        </p:txBody>
      </p:sp>
    </p:spTree>
    <p:extLst>
      <p:ext uri="{BB962C8B-B14F-4D97-AF65-F5344CB8AC3E}">
        <p14:creationId xmlns:p14="http://schemas.microsoft.com/office/powerpoint/2010/main" val="15928254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1262</Words>
  <Application>Microsoft Office PowerPoint</Application>
  <PresentationFormat>Widescreen</PresentationFormat>
  <Paragraphs>43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A CHRISTIAN’S WORKOUT</vt:lpstr>
      <vt:lpstr>CULTURE OF COMPARISON</vt:lpstr>
      <vt:lpstr>THE POINT</vt:lpstr>
      <vt:lpstr>WHAT DOES IT MEAN? </vt:lpstr>
      <vt:lpstr>WHAT DOES IT MEAN? </vt:lpstr>
      <vt:lpstr>HOW? </vt:lpstr>
      <vt:lpstr>WHY? WHY CAN YOU? </vt:lpstr>
      <vt:lpstr>SANCTIFICATION – MONERGISTIC OR SYNERGISTIC? </vt:lpstr>
      <vt:lpstr>PowerPoint Presentation</vt:lpstr>
      <vt:lpstr>PowerPoint Presentation</vt:lpstr>
      <vt:lpstr>TO WHAT END?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2026-04-07T17:34:16Z</dcterms:created>
  <dcterms:modified xsi:type="dcterms:W3CDTF">2026-04-07T18:11:55Z</dcterms:modified>
</cp:coreProperties>
</file>