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1A629-6D83-65B1-7419-D64B79466C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A8C0D9-904A-A77F-044A-371375AF29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0EB5570-0AEE-1B68-42E9-AAE3BA8AD6A7}"/>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5" name="Footer Placeholder 4">
            <a:extLst>
              <a:ext uri="{FF2B5EF4-FFF2-40B4-BE49-F238E27FC236}">
                <a16:creationId xmlns:a16="http://schemas.microsoft.com/office/drawing/2014/main" id="{CD90E523-3646-5736-221A-BE0EF49DD6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3AFDF8-C156-7B93-F8F7-9A5A1116893E}"/>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1036236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9452A-8543-71C2-FFF4-266A1C519F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59BCDC-7C50-226D-D6E2-2AFEFBF9FB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B8E53B-E388-A466-A1C9-668F6C157C42}"/>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5" name="Footer Placeholder 4">
            <a:extLst>
              <a:ext uri="{FF2B5EF4-FFF2-40B4-BE49-F238E27FC236}">
                <a16:creationId xmlns:a16="http://schemas.microsoft.com/office/drawing/2014/main" id="{F70D5949-9415-437A-56EB-8F2E3CF223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6EBF72-16D7-ABAB-D553-397BF7869374}"/>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193904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3D11B-6F17-E703-7D97-AF10AF5E3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94298C5-C3EC-BDEE-A305-C879B8DB52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AFEBC6-25C0-6679-3EBE-B40A241B5A27}"/>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5" name="Footer Placeholder 4">
            <a:extLst>
              <a:ext uri="{FF2B5EF4-FFF2-40B4-BE49-F238E27FC236}">
                <a16:creationId xmlns:a16="http://schemas.microsoft.com/office/drawing/2014/main" id="{AF429741-E2B5-C7E5-0C2D-C4CEE5D82D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A13381-ACF1-0B27-83AC-CDDCD2FBF9F9}"/>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4075192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92B94-8983-9404-A403-9EB4907F7C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11C6CDD-DD05-2EEC-B55F-CADBA32CFC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7A93866-FFB3-5FDC-F8A4-1174AD562A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7AF5DF-6D77-02AF-D50F-D61D43513A9A}"/>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6" name="Footer Placeholder 5">
            <a:extLst>
              <a:ext uri="{FF2B5EF4-FFF2-40B4-BE49-F238E27FC236}">
                <a16:creationId xmlns:a16="http://schemas.microsoft.com/office/drawing/2014/main" id="{F4D923E1-5788-390B-CFB9-5C87E98A53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E40161-1D0C-C3CA-04D0-8FCD792DFD0B}"/>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917036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C6D77-E952-554B-1D05-C1D88E1691D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B99B3B-C7AD-88E1-D40F-6F1E30E9AE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3DF59A-F32A-B521-2023-DD132A504DD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67E046C-98D0-3B3C-1CEB-48D486491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835518-1B16-AD9B-AA49-1E215423952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3E69661-8BBC-95FB-AA5D-B22416F19559}"/>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8" name="Footer Placeholder 7">
            <a:extLst>
              <a:ext uri="{FF2B5EF4-FFF2-40B4-BE49-F238E27FC236}">
                <a16:creationId xmlns:a16="http://schemas.microsoft.com/office/drawing/2014/main" id="{BA3273F5-33F7-3CBF-5193-1B8F85B35E2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DCC1D2-4B0A-7717-314A-BA3F422A253B}"/>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277144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8624D-253C-C0D7-1371-F6E68E078A8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7EB3F41-367F-8005-EC71-2937015B55AC}"/>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4" name="Footer Placeholder 3">
            <a:extLst>
              <a:ext uri="{FF2B5EF4-FFF2-40B4-BE49-F238E27FC236}">
                <a16:creationId xmlns:a16="http://schemas.microsoft.com/office/drawing/2014/main" id="{60585570-5B2C-6110-3002-7D1998504B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BC083B-9844-C772-9DD8-FEF3578EBAFE}"/>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2212291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54702F-DB9A-8557-BDE9-1C95EE9A8899}"/>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3" name="Footer Placeholder 2">
            <a:extLst>
              <a:ext uri="{FF2B5EF4-FFF2-40B4-BE49-F238E27FC236}">
                <a16:creationId xmlns:a16="http://schemas.microsoft.com/office/drawing/2014/main" id="{5B08104B-882E-307B-3904-FD16FFCFE4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C6C2255-9CC5-44AE-32D1-201522FF0FD0}"/>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105729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DC302-6D27-C71B-B2F1-3C9DEBB560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1D6DFC-C443-0780-66E5-B6ACD39BD5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202DF49-1217-4A0C-5576-1CCBD3DA28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A2761B-E8A4-9A45-DFE8-D480E9DAF861}"/>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6" name="Footer Placeholder 5">
            <a:extLst>
              <a:ext uri="{FF2B5EF4-FFF2-40B4-BE49-F238E27FC236}">
                <a16:creationId xmlns:a16="http://schemas.microsoft.com/office/drawing/2014/main" id="{40738D1B-2694-C7C3-FF00-4D7D4D9B20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6C4DBF-5A05-CF9B-C0CC-533B0AFE5EC0}"/>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3532302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C71EE-C1C1-BCC9-3CB0-6B70B2EDAA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CD58DEC-E77C-C597-BF37-E29556DBCF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6200006-1BDB-0AD8-F87D-80A2F9D6D2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D0BA64-7B8F-1955-A8CB-A415677C1CF7}"/>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6" name="Footer Placeholder 5">
            <a:extLst>
              <a:ext uri="{FF2B5EF4-FFF2-40B4-BE49-F238E27FC236}">
                <a16:creationId xmlns:a16="http://schemas.microsoft.com/office/drawing/2014/main" id="{4B0689A2-027B-189A-E4F9-9337951F12A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D3F12D-CD67-71CF-C099-48B653B14385}"/>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3196940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CF849-5ACC-BD77-BD7D-7E0DD90F31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DDBDE3-55D1-C765-25C7-52063B6066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87C0A-C904-D0DE-0236-0058081701B8}"/>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5" name="Footer Placeholder 4">
            <a:extLst>
              <a:ext uri="{FF2B5EF4-FFF2-40B4-BE49-F238E27FC236}">
                <a16:creationId xmlns:a16="http://schemas.microsoft.com/office/drawing/2014/main" id="{8A7B488B-6431-83A0-BCF6-E104347C07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C3D39B-2BF9-0FC2-8534-DA47125FBF5D}"/>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3010312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5BBD06-BCA5-DBFC-182C-454C7E9C2B3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6455149-3FDB-EBF9-179C-75DDF592440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A359DC-0165-633C-EA72-035DF72DEE16}"/>
              </a:ext>
            </a:extLst>
          </p:cNvPr>
          <p:cNvSpPr>
            <a:spLocks noGrp="1"/>
          </p:cNvSpPr>
          <p:nvPr>
            <p:ph type="dt" sz="half" idx="10"/>
          </p:nvPr>
        </p:nvSpPr>
        <p:spPr/>
        <p:txBody>
          <a:bodyPr/>
          <a:lstStyle/>
          <a:p>
            <a:fld id="{32FC159C-D83F-4C8C-88F3-2505E04207B8}" type="datetimeFigureOut">
              <a:rPr lang="en-US" smtClean="0"/>
              <a:t>6/16/2026</a:t>
            </a:fld>
            <a:endParaRPr lang="en-US"/>
          </a:p>
        </p:txBody>
      </p:sp>
      <p:sp>
        <p:nvSpPr>
          <p:cNvPr id="5" name="Footer Placeholder 4">
            <a:extLst>
              <a:ext uri="{FF2B5EF4-FFF2-40B4-BE49-F238E27FC236}">
                <a16:creationId xmlns:a16="http://schemas.microsoft.com/office/drawing/2014/main" id="{905B90D9-D6FB-442B-D802-53B3C1E473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173438-C014-F51A-92D1-9AC2AFA983D9}"/>
              </a:ext>
            </a:extLst>
          </p:cNvPr>
          <p:cNvSpPr>
            <a:spLocks noGrp="1"/>
          </p:cNvSpPr>
          <p:nvPr>
            <p:ph type="sldNum" sz="quarter" idx="12"/>
          </p:nvPr>
        </p:nvSpPr>
        <p:spPr/>
        <p:txBody>
          <a:bodyPr/>
          <a:lstStyle/>
          <a:p>
            <a:fld id="{C669E5FE-D1A9-4BF6-A813-A61487FF484C}" type="slidenum">
              <a:rPr lang="en-US" smtClean="0"/>
              <a:t>‹#›</a:t>
            </a:fld>
            <a:endParaRPr lang="en-US"/>
          </a:p>
        </p:txBody>
      </p:sp>
    </p:spTree>
    <p:extLst>
      <p:ext uri="{BB962C8B-B14F-4D97-AF65-F5344CB8AC3E}">
        <p14:creationId xmlns:p14="http://schemas.microsoft.com/office/powerpoint/2010/main" val="3541533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D39B41-8DC7-33D8-EA9A-4666647757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717AA0E-C3A8-1024-1F47-4B402F39A9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E34BDA-768C-0AC4-6C29-5D2E02BA21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FC159C-D83F-4C8C-88F3-2505E04207B8}" type="datetimeFigureOut">
              <a:rPr lang="en-US" smtClean="0"/>
              <a:t>6/16/2026</a:t>
            </a:fld>
            <a:endParaRPr lang="en-US"/>
          </a:p>
        </p:txBody>
      </p:sp>
      <p:sp>
        <p:nvSpPr>
          <p:cNvPr id="5" name="Footer Placeholder 4">
            <a:extLst>
              <a:ext uri="{FF2B5EF4-FFF2-40B4-BE49-F238E27FC236}">
                <a16:creationId xmlns:a16="http://schemas.microsoft.com/office/drawing/2014/main" id="{D3E57634-BB13-8417-6EF5-99A8531122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31B163-5005-4A04-8D3C-77D17CE63F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69E5FE-D1A9-4BF6-A813-A61487FF484C}" type="slidenum">
              <a:rPr lang="en-US" smtClean="0"/>
              <a:t>‹#›</a:t>
            </a:fld>
            <a:endParaRPr lang="en-US"/>
          </a:p>
        </p:txBody>
      </p:sp>
    </p:spTree>
    <p:extLst>
      <p:ext uri="{BB962C8B-B14F-4D97-AF65-F5344CB8AC3E}">
        <p14:creationId xmlns:p14="http://schemas.microsoft.com/office/powerpoint/2010/main" val="26145801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F0F7-1255-7BD6-68B6-FAF65F55346D}"/>
              </a:ext>
            </a:extLst>
          </p:cNvPr>
          <p:cNvSpPr>
            <a:spLocks noGrp="1"/>
          </p:cNvSpPr>
          <p:nvPr>
            <p:ph type="ctrTitle"/>
          </p:nvPr>
        </p:nvSpPr>
        <p:spPr/>
        <p:txBody>
          <a:bodyPr/>
          <a:lstStyle/>
          <a:p>
            <a:r>
              <a:rPr lang="en-US" dirty="0"/>
              <a:t>PRESS ON!</a:t>
            </a:r>
          </a:p>
        </p:txBody>
      </p:sp>
      <p:sp>
        <p:nvSpPr>
          <p:cNvPr id="3" name="Subtitle 2">
            <a:extLst>
              <a:ext uri="{FF2B5EF4-FFF2-40B4-BE49-F238E27FC236}">
                <a16:creationId xmlns:a16="http://schemas.microsoft.com/office/drawing/2014/main" id="{A00B54FA-371E-A3EE-DE33-B8F457010572}"/>
              </a:ext>
            </a:extLst>
          </p:cNvPr>
          <p:cNvSpPr>
            <a:spLocks noGrp="1"/>
          </p:cNvSpPr>
          <p:nvPr>
            <p:ph type="subTitle" idx="1"/>
          </p:nvPr>
        </p:nvSpPr>
        <p:spPr/>
        <p:txBody>
          <a:bodyPr/>
          <a:lstStyle/>
          <a:p>
            <a:r>
              <a:rPr lang="en-US" b="1" dirty="0"/>
              <a:t>Philippians 3:10-21</a:t>
            </a:r>
          </a:p>
        </p:txBody>
      </p:sp>
    </p:spTree>
    <p:extLst>
      <p:ext uri="{BB962C8B-B14F-4D97-AF65-F5344CB8AC3E}">
        <p14:creationId xmlns:p14="http://schemas.microsoft.com/office/powerpoint/2010/main" val="1378031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D390C-4938-48BB-0DD7-78DBCD20CEE6}"/>
              </a:ext>
            </a:extLst>
          </p:cNvPr>
          <p:cNvSpPr>
            <a:spLocks noGrp="1"/>
          </p:cNvSpPr>
          <p:nvPr>
            <p:ph type="title"/>
          </p:nvPr>
        </p:nvSpPr>
        <p:spPr/>
        <p:txBody>
          <a:bodyPr/>
          <a:lstStyle/>
          <a:p>
            <a:r>
              <a:rPr lang="en-US" dirty="0"/>
              <a:t>Deeply Doctrinal Crescendo</a:t>
            </a:r>
          </a:p>
        </p:txBody>
      </p:sp>
      <p:sp>
        <p:nvSpPr>
          <p:cNvPr id="3" name="Content Placeholder 2">
            <a:extLst>
              <a:ext uri="{FF2B5EF4-FFF2-40B4-BE49-F238E27FC236}">
                <a16:creationId xmlns:a16="http://schemas.microsoft.com/office/drawing/2014/main" id="{95F038C1-4E2D-F5BB-5D99-1289B46363F5}"/>
              </a:ext>
            </a:extLst>
          </p:cNvPr>
          <p:cNvSpPr>
            <a:spLocks noGrp="1"/>
          </p:cNvSpPr>
          <p:nvPr>
            <p:ph idx="1"/>
          </p:nvPr>
        </p:nvSpPr>
        <p:spPr/>
        <p:txBody>
          <a:bodyPr/>
          <a:lstStyle/>
          <a:p>
            <a:r>
              <a:rPr lang="en-US" dirty="0"/>
              <a:t>Justification (vv. 7-9)									›By </a:t>
            </a:r>
            <a:r>
              <a:rPr lang="en-US" b="1" dirty="0"/>
              <a:t>grace</a:t>
            </a:r>
            <a:r>
              <a:rPr lang="en-US" dirty="0"/>
              <a:t> alone – “not having a righteousness of my own that comes by the law . . . the righteousness from God.”				›Through </a:t>
            </a:r>
            <a:r>
              <a:rPr lang="en-US" b="1" dirty="0"/>
              <a:t>faith</a:t>
            </a:r>
            <a:r>
              <a:rPr lang="en-US" dirty="0"/>
              <a:t> alone – “that depends upon faith.”				›In </a:t>
            </a:r>
            <a:r>
              <a:rPr lang="en-US" b="1" dirty="0"/>
              <a:t>Christ</a:t>
            </a:r>
            <a:r>
              <a:rPr lang="en-US" dirty="0"/>
              <a:t> alone – “through faith in Christ / faithfulness of Christ.”</a:t>
            </a:r>
          </a:p>
          <a:p>
            <a:r>
              <a:rPr lang="en-US" dirty="0"/>
              <a:t>Sanctification (vv. 10, 12-18)</a:t>
            </a:r>
          </a:p>
          <a:p>
            <a:r>
              <a:rPr lang="en-US" dirty="0"/>
              <a:t>Glorification (vv. 11, 20-21)</a:t>
            </a:r>
          </a:p>
          <a:p>
            <a:r>
              <a:rPr lang="en-US" dirty="0"/>
              <a:t>Sanctification is the race; Glorification the goal. </a:t>
            </a:r>
          </a:p>
        </p:txBody>
      </p:sp>
    </p:spTree>
    <p:extLst>
      <p:ext uri="{BB962C8B-B14F-4D97-AF65-F5344CB8AC3E}">
        <p14:creationId xmlns:p14="http://schemas.microsoft.com/office/powerpoint/2010/main" val="179170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119E7-7A64-1565-905B-C30EC8AA7059}"/>
              </a:ext>
            </a:extLst>
          </p:cNvPr>
          <p:cNvSpPr>
            <a:spLocks noGrp="1"/>
          </p:cNvSpPr>
          <p:nvPr>
            <p:ph type="title"/>
          </p:nvPr>
        </p:nvSpPr>
        <p:spPr/>
        <p:txBody>
          <a:bodyPr/>
          <a:lstStyle/>
          <a:p>
            <a:r>
              <a:rPr lang="en-US" dirty="0"/>
              <a:t>THE POINT</a:t>
            </a:r>
          </a:p>
        </p:txBody>
      </p:sp>
      <p:sp>
        <p:nvSpPr>
          <p:cNvPr id="3" name="Content Placeholder 2">
            <a:extLst>
              <a:ext uri="{FF2B5EF4-FFF2-40B4-BE49-F238E27FC236}">
                <a16:creationId xmlns:a16="http://schemas.microsoft.com/office/drawing/2014/main" id="{4FC1FA8D-4620-F795-EB84-0ED5E9044F09}"/>
              </a:ext>
            </a:extLst>
          </p:cNvPr>
          <p:cNvSpPr>
            <a:spLocks noGrp="1"/>
          </p:cNvSpPr>
          <p:nvPr>
            <p:ph idx="1"/>
          </p:nvPr>
        </p:nvSpPr>
        <p:spPr/>
        <p:txBody>
          <a:bodyPr/>
          <a:lstStyle/>
          <a:p>
            <a:r>
              <a:rPr lang="en-US" b="1" dirty="0"/>
              <a:t>Run the Resurrection Race! </a:t>
            </a:r>
          </a:p>
          <a:p>
            <a:r>
              <a:rPr lang="en-US" dirty="0"/>
              <a:t>2 Tim 4:7, “I have finished the race.”  </a:t>
            </a:r>
          </a:p>
        </p:txBody>
      </p:sp>
    </p:spTree>
    <p:extLst>
      <p:ext uri="{BB962C8B-B14F-4D97-AF65-F5344CB8AC3E}">
        <p14:creationId xmlns:p14="http://schemas.microsoft.com/office/powerpoint/2010/main" val="1811223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4A282-1CB7-1B54-B5BC-9633A973B782}"/>
              </a:ext>
            </a:extLst>
          </p:cNvPr>
          <p:cNvSpPr>
            <a:spLocks noGrp="1"/>
          </p:cNvSpPr>
          <p:nvPr>
            <p:ph type="title"/>
          </p:nvPr>
        </p:nvSpPr>
        <p:spPr/>
        <p:txBody>
          <a:bodyPr/>
          <a:lstStyle/>
          <a:p>
            <a:r>
              <a:rPr lang="en-US" dirty="0"/>
              <a:t>Run the Resurrection Race . . .</a:t>
            </a:r>
          </a:p>
        </p:txBody>
      </p:sp>
      <p:sp>
        <p:nvSpPr>
          <p:cNvPr id="3" name="Content Placeholder 2">
            <a:extLst>
              <a:ext uri="{FF2B5EF4-FFF2-40B4-BE49-F238E27FC236}">
                <a16:creationId xmlns:a16="http://schemas.microsoft.com/office/drawing/2014/main" id="{AA9293FD-FD5B-6240-1673-FDAF30F550D3}"/>
              </a:ext>
            </a:extLst>
          </p:cNvPr>
          <p:cNvSpPr>
            <a:spLocks noGrp="1"/>
          </p:cNvSpPr>
          <p:nvPr>
            <p:ph idx="1"/>
          </p:nvPr>
        </p:nvSpPr>
        <p:spPr/>
        <p:txBody>
          <a:bodyPr/>
          <a:lstStyle/>
          <a:p>
            <a:pPr marL="514350" indent="-514350">
              <a:buFont typeface="+mj-lt"/>
              <a:buAutoNum type="arabicPeriod"/>
            </a:pPr>
            <a:r>
              <a:rPr lang="en-US" dirty="0"/>
              <a:t>With </a:t>
            </a:r>
            <a:r>
              <a:rPr lang="en-US" b="1" dirty="0"/>
              <a:t>Pain</a:t>
            </a:r>
            <a:r>
              <a:rPr lang="en-US" dirty="0"/>
              <a:t> (vv. 10-11, 13).								›Resurrection requires the cross. </a:t>
            </a:r>
          </a:p>
          <a:p>
            <a:pPr marL="514350" indent="-514350">
              <a:buFont typeface="+mj-lt"/>
              <a:buAutoNum type="arabicPeriod"/>
            </a:pPr>
            <a:r>
              <a:rPr lang="en-US" dirty="0"/>
              <a:t>With </a:t>
            </a:r>
            <a:r>
              <a:rPr lang="en-US" b="1" dirty="0"/>
              <a:t>Humility</a:t>
            </a:r>
            <a:r>
              <a:rPr lang="en-US" dirty="0"/>
              <a:t> (vv. 12-13, 15).							›Paul had not yet attained it; he’s still in progress.</a:t>
            </a:r>
          </a:p>
          <a:p>
            <a:pPr marL="514350" indent="-514350">
              <a:buFont typeface="+mj-lt"/>
              <a:buAutoNum type="arabicPeriod"/>
            </a:pPr>
            <a:r>
              <a:rPr lang="en-US" dirty="0"/>
              <a:t>With </a:t>
            </a:r>
            <a:r>
              <a:rPr lang="en-US" b="1" dirty="0"/>
              <a:t>Tenacity</a:t>
            </a:r>
            <a:r>
              <a:rPr lang="en-US" dirty="0"/>
              <a:t> (vv. 11-12, 14, 16).							›In the grip of grace, Paul runs the race.					›Paul’s not coasting to heaven on a yacht; he’s battling on a warship with the crucified, risen Christ as Captain!  </a:t>
            </a:r>
          </a:p>
        </p:txBody>
      </p:sp>
    </p:spTree>
    <p:extLst>
      <p:ext uri="{BB962C8B-B14F-4D97-AF65-F5344CB8AC3E}">
        <p14:creationId xmlns:p14="http://schemas.microsoft.com/office/powerpoint/2010/main" val="3377967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D0100-A06C-162F-7231-C5E9AC4B3F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5A49C2-C44B-2ABB-4304-85CBB4092420}"/>
              </a:ext>
            </a:extLst>
          </p:cNvPr>
          <p:cNvSpPr>
            <a:spLocks noGrp="1"/>
          </p:cNvSpPr>
          <p:nvPr>
            <p:ph type="title"/>
          </p:nvPr>
        </p:nvSpPr>
        <p:spPr/>
        <p:txBody>
          <a:bodyPr/>
          <a:lstStyle/>
          <a:p>
            <a:r>
              <a:rPr lang="en-US" dirty="0"/>
              <a:t>Run the Resurrection Race . . .</a:t>
            </a:r>
          </a:p>
        </p:txBody>
      </p:sp>
      <p:sp>
        <p:nvSpPr>
          <p:cNvPr id="3" name="Content Placeholder 2">
            <a:extLst>
              <a:ext uri="{FF2B5EF4-FFF2-40B4-BE49-F238E27FC236}">
                <a16:creationId xmlns:a16="http://schemas.microsoft.com/office/drawing/2014/main" id="{87C31B49-A353-D530-242B-B93540E6483D}"/>
              </a:ext>
            </a:extLst>
          </p:cNvPr>
          <p:cNvSpPr>
            <a:spLocks noGrp="1"/>
          </p:cNvSpPr>
          <p:nvPr>
            <p:ph idx="1"/>
          </p:nvPr>
        </p:nvSpPr>
        <p:spPr/>
        <p:txBody>
          <a:bodyPr>
            <a:normAutofit lnSpcReduction="10000"/>
          </a:bodyPr>
          <a:lstStyle/>
          <a:p>
            <a:pPr marL="514350" indent="-514350">
              <a:buFont typeface="+mj-lt"/>
              <a:buAutoNum type="arabicPeriod"/>
            </a:pPr>
            <a:r>
              <a:rPr lang="en-US" dirty="0"/>
              <a:t>With Pain (vv. 10-11, 13).</a:t>
            </a:r>
          </a:p>
          <a:p>
            <a:pPr marL="514350" indent="-514350">
              <a:buFont typeface="+mj-lt"/>
              <a:buAutoNum type="arabicPeriod"/>
            </a:pPr>
            <a:r>
              <a:rPr lang="en-US" dirty="0"/>
              <a:t>With Humility (vv. 12-13, 15).						</a:t>
            </a:r>
          </a:p>
          <a:p>
            <a:pPr marL="514350" indent="-514350">
              <a:buFont typeface="+mj-lt"/>
              <a:buAutoNum type="arabicPeriod"/>
            </a:pPr>
            <a:r>
              <a:rPr lang="en-US" dirty="0"/>
              <a:t>With Tenacity (vv. 11-12, 14, 16).</a:t>
            </a:r>
          </a:p>
          <a:p>
            <a:pPr marL="514350" indent="-514350">
              <a:buFont typeface="+mj-lt"/>
              <a:buAutoNum type="arabicPeriod"/>
            </a:pPr>
            <a:r>
              <a:rPr lang="en-US" dirty="0"/>
              <a:t>With </a:t>
            </a:r>
            <a:r>
              <a:rPr lang="en-US" b="1" dirty="0"/>
              <a:t>Focus</a:t>
            </a:r>
            <a:r>
              <a:rPr lang="en-US" dirty="0"/>
              <a:t> (vv. 13-14). 								›Positive – “straining forward.”							›Negative – “forgetting what lies behind.” </a:t>
            </a:r>
          </a:p>
          <a:p>
            <a:pPr marL="514350" indent="-514350">
              <a:buFont typeface="+mj-lt"/>
              <a:buAutoNum type="arabicPeriod"/>
            </a:pPr>
            <a:r>
              <a:rPr lang="en-US" dirty="0"/>
              <a:t>With </a:t>
            </a:r>
            <a:r>
              <a:rPr lang="en-US" b="1" dirty="0"/>
              <a:t>Friends</a:t>
            </a:r>
            <a:r>
              <a:rPr lang="en-US" dirty="0"/>
              <a:t> (vv. 17-19; 4:1).							›Positive – “Imitate me.”								›Negative – “Many . . . Walk as enemies of the cross.”</a:t>
            </a:r>
          </a:p>
          <a:p>
            <a:pPr marL="514350" indent="-514350">
              <a:buFont typeface="+mj-lt"/>
              <a:buAutoNum type="arabicPeriod"/>
            </a:pPr>
            <a:r>
              <a:rPr lang="en-US" dirty="0"/>
              <a:t>With </a:t>
            </a:r>
            <a:r>
              <a:rPr lang="en-US" b="1" dirty="0"/>
              <a:t>Finality</a:t>
            </a:r>
            <a:r>
              <a:rPr lang="en-US" dirty="0"/>
              <a:t> (vv. 20-21).  							 </a:t>
            </a:r>
          </a:p>
        </p:txBody>
      </p:sp>
    </p:spTree>
    <p:extLst>
      <p:ext uri="{BB962C8B-B14F-4D97-AF65-F5344CB8AC3E}">
        <p14:creationId xmlns:p14="http://schemas.microsoft.com/office/powerpoint/2010/main" val="353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F08C3A-D3DD-4032-8C0D-5CE8D7543DA2}"/>
              </a:ext>
            </a:extLst>
          </p:cNvPr>
          <p:cNvSpPr txBox="1"/>
          <p:nvPr/>
        </p:nvSpPr>
        <p:spPr>
          <a:xfrm>
            <a:off x="1258529" y="894735"/>
            <a:ext cx="9586452" cy="3108543"/>
          </a:xfrm>
          <a:prstGeom prst="rect">
            <a:avLst/>
          </a:prstGeom>
          <a:noFill/>
        </p:spPr>
        <p:txBody>
          <a:bodyPr wrap="square" rtlCol="0">
            <a:spAutoFit/>
          </a:bodyPr>
          <a:lstStyle/>
          <a:p>
            <a:r>
              <a:rPr lang="en-US" sz="2800" dirty="0"/>
              <a:t>“If you read history you will find that the Christians who did the most for the present world were just those who thought most of the next.… It is since Christians have largely ceased to think of the other world that they have become so ineffective in this.”</a:t>
            </a:r>
          </a:p>
          <a:p>
            <a:endParaRPr lang="en-US" sz="2800" dirty="0"/>
          </a:p>
          <a:p>
            <a:r>
              <a:rPr lang="en-US" sz="2800" dirty="0"/>
              <a:t>					C. S. Lewis, </a:t>
            </a:r>
            <a:r>
              <a:rPr lang="en-US" sz="2800" i="1" dirty="0"/>
              <a:t>Mere Christianity </a:t>
            </a:r>
            <a:r>
              <a:rPr lang="en-US" sz="2800" dirty="0"/>
              <a:t>  </a:t>
            </a:r>
          </a:p>
          <a:p>
            <a:endParaRPr lang="en-US" sz="2800" dirty="0"/>
          </a:p>
        </p:txBody>
      </p:sp>
    </p:spTree>
    <p:extLst>
      <p:ext uri="{BB962C8B-B14F-4D97-AF65-F5344CB8AC3E}">
        <p14:creationId xmlns:p14="http://schemas.microsoft.com/office/powerpoint/2010/main" val="1922824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449</Words>
  <Application>Microsoft Office PowerPoint</Application>
  <PresentationFormat>Widescreen</PresentationFormat>
  <Paragraphs>24</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PRESS ON!</vt:lpstr>
      <vt:lpstr>Deeply Doctrinal Crescendo</vt:lpstr>
      <vt:lpstr>THE POINT</vt:lpstr>
      <vt:lpstr>Run the Resurrection Race . . .</vt:lpstr>
      <vt:lpstr>Run the Resurrection Race . .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Keith McWhorter</dc:creator>
  <cp:lastModifiedBy>Keith McWhorter</cp:lastModifiedBy>
  <cp:revision>1</cp:revision>
  <dcterms:created xsi:type="dcterms:W3CDTF">2026-06-16T13:20:46Z</dcterms:created>
  <dcterms:modified xsi:type="dcterms:W3CDTF">2026-06-16T13:30:39Z</dcterms:modified>
</cp:coreProperties>
</file>