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D2B95-D921-F0C5-0561-B6E56462DA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58FF4F-1193-696B-C1A3-6546CA27C67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17EB8E8-CA7C-78BC-B1F6-308A2A2827E7}"/>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5" name="Footer Placeholder 4">
            <a:extLst>
              <a:ext uri="{FF2B5EF4-FFF2-40B4-BE49-F238E27FC236}">
                <a16:creationId xmlns:a16="http://schemas.microsoft.com/office/drawing/2014/main" id="{F8CA8046-04A7-1097-B02A-786628FFC0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6F7378-973E-E8F5-2FCE-ED4F03DD28F9}"/>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4078366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0D6B3-F147-76A8-346B-3E8D804A775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6AC632-DE53-5751-53D1-75928516C8B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F96FDB-D1E8-7398-05CD-88D1A1417689}"/>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5" name="Footer Placeholder 4">
            <a:extLst>
              <a:ext uri="{FF2B5EF4-FFF2-40B4-BE49-F238E27FC236}">
                <a16:creationId xmlns:a16="http://schemas.microsoft.com/office/drawing/2014/main" id="{E7F7D38F-CB96-A276-6DF3-E1B9D0F1E8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948E2E-D892-1D06-EEF6-969378C77C74}"/>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1004890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60F35-F25A-5C7E-F90E-4B8355ECEC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852C2EC-6C09-3322-141E-BC85F71295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2FCD4A-BE85-3068-D4E0-37A444A05313}"/>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5" name="Footer Placeholder 4">
            <a:extLst>
              <a:ext uri="{FF2B5EF4-FFF2-40B4-BE49-F238E27FC236}">
                <a16:creationId xmlns:a16="http://schemas.microsoft.com/office/drawing/2014/main" id="{891D3E89-8BCF-0311-438D-0532EC1445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F715B6-9B69-BD89-9FE7-E92CCA504867}"/>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1501142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DD5DE-D0DA-56B9-C7C4-3A600619DCB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C11669-8893-2B07-073A-0148B73340D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F2A43B3-3F80-2D84-5826-B2CF2A0214F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7EE05F8-D349-1BD6-2A3C-C3270390E164}"/>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6" name="Footer Placeholder 5">
            <a:extLst>
              <a:ext uri="{FF2B5EF4-FFF2-40B4-BE49-F238E27FC236}">
                <a16:creationId xmlns:a16="http://schemas.microsoft.com/office/drawing/2014/main" id="{03432EBD-B4EB-C803-6760-707A237654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56A2F2E-A8FA-4E93-4EC7-5951439911FF}"/>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1042272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EB210-019E-FAD8-5AD6-18B948DB705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04A365-5271-3B23-0279-4FC662451BC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F82B52-679C-1C15-8AAF-839C5C097D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3CF188B-9456-FDCE-B34C-A637DB2E4A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C52989-1ADE-A8A3-0CB9-F8C2867588A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27CBF47-0D45-92F8-F535-DD4AEB1E63DF}"/>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8" name="Footer Placeholder 7">
            <a:extLst>
              <a:ext uri="{FF2B5EF4-FFF2-40B4-BE49-F238E27FC236}">
                <a16:creationId xmlns:a16="http://schemas.microsoft.com/office/drawing/2014/main" id="{8BE13E2E-6A06-927C-C004-64C098C34CD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2BD6042-90DC-563A-2B13-91560D75DC9D}"/>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337495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2EC65-5747-9F18-153C-60EB90F2CF5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A03ECDE-98E7-6334-A325-8B95B7EA9811}"/>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4" name="Footer Placeholder 3">
            <a:extLst>
              <a:ext uri="{FF2B5EF4-FFF2-40B4-BE49-F238E27FC236}">
                <a16:creationId xmlns:a16="http://schemas.microsoft.com/office/drawing/2014/main" id="{A9DC4A4B-C516-4894-CED5-4C38380ACA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393F535-68E6-6488-951D-9E4B0CBCAD09}"/>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885693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8D9A9E-52AB-DC98-9FE0-AE7334257206}"/>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3" name="Footer Placeholder 2">
            <a:extLst>
              <a:ext uri="{FF2B5EF4-FFF2-40B4-BE49-F238E27FC236}">
                <a16:creationId xmlns:a16="http://schemas.microsoft.com/office/drawing/2014/main" id="{542C376E-FC4B-4672-A3F2-E5E4CBF7C3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837E0BB-9DA2-99A5-CD5C-58563F81CAFD}"/>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14931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538FD-1147-E61D-6AB7-B07788A4E8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C712484-F08A-6869-C077-45605EB4EE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9F65860-E569-6CDB-8EB1-08BEB0E4C1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7A07AE-B37D-4A11-CB9A-0D51416E08A2}"/>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6" name="Footer Placeholder 5">
            <a:extLst>
              <a:ext uri="{FF2B5EF4-FFF2-40B4-BE49-F238E27FC236}">
                <a16:creationId xmlns:a16="http://schemas.microsoft.com/office/drawing/2014/main" id="{F588DD35-8C38-FA65-F3C9-619FC5DA4D4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2DBFC3-916A-22EE-B57C-EE4E500784B2}"/>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3308063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D23D2-25DF-B663-12C2-D421AEB374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D46ED35-1A57-DD28-43EC-5F7311C611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1159CDD-DE94-FC39-558A-CFD7B459FC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6FEAC0-D1F3-A990-79AA-47570C83EC04}"/>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6" name="Footer Placeholder 5">
            <a:extLst>
              <a:ext uri="{FF2B5EF4-FFF2-40B4-BE49-F238E27FC236}">
                <a16:creationId xmlns:a16="http://schemas.microsoft.com/office/drawing/2014/main" id="{DD175DC5-E6F2-EA8F-1D3D-C2DE750FE5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071DC07-60C5-0C3A-3C80-80A33AF984FF}"/>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4047213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28889-DE0B-BDE9-EBB2-F7B862519DD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482C-CE39-2167-F979-BFE32B3BEF7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80EDAA-8FAC-516D-4A12-FCD465D1310F}"/>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5" name="Footer Placeholder 4">
            <a:extLst>
              <a:ext uri="{FF2B5EF4-FFF2-40B4-BE49-F238E27FC236}">
                <a16:creationId xmlns:a16="http://schemas.microsoft.com/office/drawing/2014/main" id="{57386053-D7C2-8811-21EB-6F9CC9D312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812903-5DAC-D6E2-25DA-14F95A81EBFD}"/>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4007419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FD282C-985C-522E-E31B-B3810CD6625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7F3D042-54E6-D26C-1DD9-1C6B1F1A0F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33895A5-8E36-E413-2FA6-8325674C41DF}"/>
              </a:ext>
            </a:extLst>
          </p:cNvPr>
          <p:cNvSpPr>
            <a:spLocks noGrp="1"/>
          </p:cNvSpPr>
          <p:nvPr>
            <p:ph type="dt" sz="half" idx="10"/>
          </p:nvPr>
        </p:nvSpPr>
        <p:spPr/>
        <p:txBody>
          <a:bodyPr/>
          <a:lstStyle/>
          <a:p>
            <a:fld id="{C94F0094-6148-42C3-97A5-F907BC36FE68}" type="datetimeFigureOut">
              <a:rPr lang="en-US" smtClean="0"/>
              <a:t>7/14/2026</a:t>
            </a:fld>
            <a:endParaRPr lang="en-US"/>
          </a:p>
        </p:txBody>
      </p:sp>
      <p:sp>
        <p:nvSpPr>
          <p:cNvPr id="5" name="Footer Placeholder 4">
            <a:extLst>
              <a:ext uri="{FF2B5EF4-FFF2-40B4-BE49-F238E27FC236}">
                <a16:creationId xmlns:a16="http://schemas.microsoft.com/office/drawing/2014/main" id="{1DC4A4F8-FC71-1703-D6F0-372ADC09BA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64DA17-103C-9710-004C-2472DD517B92}"/>
              </a:ext>
            </a:extLst>
          </p:cNvPr>
          <p:cNvSpPr>
            <a:spLocks noGrp="1"/>
          </p:cNvSpPr>
          <p:nvPr>
            <p:ph type="sldNum" sz="quarter" idx="12"/>
          </p:nvPr>
        </p:nvSpPr>
        <p:spPr/>
        <p:txBody>
          <a:bodyPr/>
          <a:lstStyle/>
          <a:p>
            <a:fld id="{73CB34AB-A7AF-407B-95ED-56EC86161C6D}" type="slidenum">
              <a:rPr lang="en-US" smtClean="0"/>
              <a:t>‹#›</a:t>
            </a:fld>
            <a:endParaRPr lang="en-US"/>
          </a:p>
        </p:txBody>
      </p:sp>
    </p:spTree>
    <p:extLst>
      <p:ext uri="{BB962C8B-B14F-4D97-AF65-F5344CB8AC3E}">
        <p14:creationId xmlns:p14="http://schemas.microsoft.com/office/powerpoint/2010/main" val="552603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B05BDE-5DCA-9676-8B4C-F1728AE436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49A8F23-02E9-C104-7B9D-6E39F9EE04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2C0B63-87BB-118D-75CE-1CC0545CF1B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4F0094-6148-42C3-97A5-F907BC36FE68}" type="datetimeFigureOut">
              <a:rPr lang="en-US" smtClean="0"/>
              <a:t>7/14/2026</a:t>
            </a:fld>
            <a:endParaRPr lang="en-US"/>
          </a:p>
        </p:txBody>
      </p:sp>
      <p:sp>
        <p:nvSpPr>
          <p:cNvPr id="5" name="Footer Placeholder 4">
            <a:extLst>
              <a:ext uri="{FF2B5EF4-FFF2-40B4-BE49-F238E27FC236}">
                <a16:creationId xmlns:a16="http://schemas.microsoft.com/office/drawing/2014/main" id="{BEA13E82-8F1E-8BD5-76F6-85BE014F2F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F17ACEB-EF7B-DA04-1A5C-A6B7E4E70E7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CB34AB-A7AF-407B-95ED-56EC86161C6D}" type="slidenum">
              <a:rPr lang="en-US" smtClean="0"/>
              <a:t>‹#›</a:t>
            </a:fld>
            <a:endParaRPr lang="en-US"/>
          </a:p>
        </p:txBody>
      </p:sp>
    </p:spTree>
    <p:extLst>
      <p:ext uri="{BB962C8B-B14F-4D97-AF65-F5344CB8AC3E}">
        <p14:creationId xmlns:p14="http://schemas.microsoft.com/office/powerpoint/2010/main" val="15735596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F885C-396F-2822-B9D2-6990FD92C3CD}"/>
              </a:ext>
            </a:extLst>
          </p:cNvPr>
          <p:cNvSpPr>
            <a:spLocks noGrp="1"/>
          </p:cNvSpPr>
          <p:nvPr>
            <p:ph type="ctrTitle"/>
          </p:nvPr>
        </p:nvSpPr>
        <p:spPr/>
        <p:txBody>
          <a:bodyPr/>
          <a:lstStyle/>
          <a:p>
            <a:r>
              <a:rPr lang="en-US" dirty="0"/>
              <a:t>A MODEL OF GOSPEL PARTNERSHIP</a:t>
            </a:r>
          </a:p>
        </p:txBody>
      </p:sp>
      <p:sp>
        <p:nvSpPr>
          <p:cNvPr id="3" name="Subtitle 2">
            <a:extLst>
              <a:ext uri="{FF2B5EF4-FFF2-40B4-BE49-F238E27FC236}">
                <a16:creationId xmlns:a16="http://schemas.microsoft.com/office/drawing/2014/main" id="{A6FB20B5-3FF0-2263-DA46-662BB2635865}"/>
              </a:ext>
            </a:extLst>
          </p:cNvPr>
          <p:cNvSpPr>
            <a:spLocks noGrp="1"/>
          </p:cNvSpPr>
          <p:nvPr>
            <p:ph type="subTitle" idx="1"/>
          </p:nvPr>
        </p:nvSpPr>
        <p:spPr/>
        <p:txBody>
          <a:bodyPr/>
          <a:lstStyle/>
          <a:p>
            <a:r>
              <a:rPr lang="en-US" b="1" dirty="0"/>
              <a:t>Philippians 4:10-20</a:t>
            </a:r>
          </a:p>
        </p:txBody>
      </p:sp>
    </p:spTree>
    <p:extLst>
      <p:ext uri="{BB962C8B-B14F-4D97-AF65-F5344CB8AC3E}">
        <p14:creationId xmlns:p14="http://schemas.microsoft.com/office/powerpoint/2010/main" val="2225989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D6925-BEE7-FE6A-79D5-FDF9453805DE}"/>
              </a:ext>
            </a:extLst>
          </p:cNvPr>
          <p:cNvSpPr>
            <a:spLocks noGrp="1"/>
          </p:cNvSpPr>
          <p:nvPr>
            <p:ph type="title"/>
          </p:nvPr>
        </p:nvSpPr>
        <p:spPr/>
        <p:txBody>
          <a:bodyPr/>
          <a:lstStyle/>
          <a:p>
            <a:r>
              <a:rPr lang="en-US" dirty="0"/>
              <a:t>GOD’S EVANGELISM PLAN - CHURCHES</a:t>
            </a:r>
          </a:p>
        </p:txBody>
      </p:sp>
      <p:sp>
        <p:nvSpPr>
          <p:cNvPr id="3" name="Content Placeholder 2">
            <a:extLst>
              <a:ext uri="{FF2B5EF4-FFF2-40B4-BE49-F238E27FC236}">
                <a16:creationId xmlns:a16="http://schemas.microsoft.com/office/drawing/2014/main" id="{E162537B-D0DB-C0FF-E044-68A115BE1CEB}"/>
              </a:ext>
            </a:extLst>
          </p:cNvPr>
          <p:cNvSpPr>
            <a:spLocks noGrp="1"/>
          </p:cNvSpPr>
          <p:nvPr>
            <p:ph idx="1"/>
          </p:nvPr>
        </p:nvSpPr>
        <p:spPr/>
        <p:txBody>
          <a:bodyPr/>
          <a:lstStyle/>
          <a:p>
            <a:r>
              <a:rPr lang="en-US" dirty="0"/>
              <a:t>Strategic Gospel Partnerships among churches spread the gospel.</a:t>
            </a:r>
          </a:p>
          <a:p>
            <a:r>
              <a:rPr lang="en-US" dirty="0"/>
              <a:t>The Book of Acts shows us this reality. </a:t>
            </a:r>
          </a:p>
          <a:p>
            <a:r>
              <a:rPr lang="en-US" dirty="0"/>
              <a:t>Paul commends the Church at Philippi as a Godly Model of Gospel Partnership.  </a:t>
            </a:r>
          </a:p>
        </p:txBody>
      </p:sp>
    </p:spTree>
    <p:extLst>
      <p:ext uri="{BB962C8B-B14F-4D97-AF65-F5344CB8AC3E}">
        <p14:creationId xmlns:p14="http://schemas.microsoft.com/office/powerpoint/2010/main" val="746104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40867-6A70-8B61-99C4-018280043A21}"/>
              </a:ext>
            </a:extLst>
          </p:cNvPr>
          <p:cNvSpPr>
            <a:spLocks noGrp="1"/>
          </p:cNvSpPr>
          <p:nvPr>
            <p:ph type="title"/>
          </p:nvPr>
        </p:nvSpPr>
        <p:spPr/>
        <p:txBody>
          <a:bodyPr/>
          <a:lstStyle/>
          <a:p>
            <a:r>
              <a:rPr lang="en-US" dirty="0"/>
              <a:t>A GODLY GOSPEL PARTNERSHIP IS . . . </a:t>
            </a:r>
          </a:p>
        </p:txBody>
      </p:sp>
      <p:sp>
        <p:nvSpPr>
          <p:cNvPr id="3" name="Content Placeholder 2">
            <a:extLst>
              <a:ext uri="{FF2B5EF4-FFF2-40B4-BE49-F238E27FC236}">
                <a16:creationId xmlns:a16="http://schemas.microsoft.com/office/drawing/2014/main" id="{C6298359-B6B7-A5D1-96FF-B451C5754CFE}"/>
              </a:ext>
            </a:extLst>
          </p:cNvPr>
          <p:cNvSpPr>
            <a:spLocks noGrp="1"/>
          </p:cNvSpPr>
          <p:nvPr>
            <p:ph idx="1"/>
          </p:nvPr>
        </p:nvSpPr>
        <p:spPr/>
        <p:txBody>
          <a:bodyPr/>
          <a:lstStyle/>
          <a:p>
            <a:pPr marL="514350" indent="-514350">
              <a:buFont typeface="+mj-lt"/>
              <a:buAutoNum type="arabicPeriod"/>
            </a:pPr>
            <a:r>
              <a:rPr lang="en-US" dirty="0"/>
              <a:t>Gritty (vv. 10, 14-16).</a:t>
            </a:r>
          </a:p>
          <a:p>
            <a:pPr marL="0" indent="0">
              <a:buNone/>
            </a:pPr>
            <a:r>
              <a:rPr lang="en-US" dirty="0"/>
              <a:t>	▪ Both the Church’s and Paul’s grit are on display. 				▪ Support happens when care intersects opportunity. 			▪ Support happens when willingness to take risks and suffer together exists. </a:t>
            </a:r>
          </a:p>
          <a:p>
            <a:pPr marL="0" indent="0">
              <a:buNone/>
            </a:pPr>
            <a:endParaRPr lang="en-US" dirty="0"/>
          </a:p>
        </p:txBody>
      </p:sp>
    </p:spTree>
    <p:extLst>
      <p:ext uri="{BB962C8B-B14F-4D97-AF65-F5344CB8AC3E}">
        <p14:creationId xmlns:p14="http://schemas.microsoft.com/office/powerpoint/2010/main" val="199668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088AB-60AB-E5B4-C366-666C7294B2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E99FDC-5A4B-2464-735B-673AC0FDA66A}"/>
              </a:ext>
            </a:extLst>
          </p:cNvPr>
          <p:cNvSpPr>
            <a:spLocks noGrp="1"/>
          </p:cNvSpPr>
          <p:nvPr>
            <p:ph type="title"/>
          </p:nvPr>
        </p:nvSpPr>
        <p:spPr/>
        <p:txBody>
          <a:bodyPr/>
          <a:lstStyle/>
          <a:p>
            <a:r>
              <a:rPr lang="en-US" dirty="0"/>
              <a:t>A GODLY GOSPEL PARTNERSHIP IS . . . </a:t>
            </a:r>
          </a:p>
        </p:txBody>
      </p:sp>
      <p:sp>
        <p:nvSpPr>
          <p:cNvPr id="3" name="Content Placeholder 2">
            <a:extLst>
              <a:ext uri="{FF2B5EF4-FFF2-40B4-BE49-F238E27FC236}">
                <a16:creationId xmlns:a16="http://schemas.microsoft.com/office/drawing/2014/main" id="{49C74A02-F391-113B-AF72-AC284D4066E6}"/>
              </a:ext>
            </a:extLst>
          </p:cNvPr>
          <p:cNvSpPr>
            <a:spLocks noGrp="1"/>
          </p:cNvSpPr>
          <p:nvPr>
            <p:ph idx="1"/>
          </p:nvPr>
        </p:nvSpPr>
        <p:spPr/>
        <p:txBody>
          <a:bodyPr/>
          <a:lstStyle/>
          <a:p>
            <a:pPr marL="514350" indent="-514350">
              <a:buFont typeface="+mj-lt"/>
              <a:buAutoNum type="arabicPeriod"/>
            </a:pPr>
            <a:r>
              <a:rPr lang="en-US" dirty="0"/>
              <a:t>Gritty (vv. 10, 14-16).</a:t>
            </a:r>
          </a:p>
          <a:p>
            <a:pPr marL="514350" indent="-514350">
              <a:buFont typeface="+mj-lt"/>
              <a:buAutoNum type="arabicPeriod"/>
            </a:pPr>
            <a:r>
              <a:rPr lang="en-US" dirty="0"/>
              <a:t>Grateful (vv. 11-13). 									▪Gratitude and Contentment go hand-in-hand. 				▪Paul is a model of gritty gratitude that generates gospel partnerships.  </a:t>
            </a:r>
          </a:p>
          <a:p>
            <a:pPr marL="0" indent="0">
              <a:buNone/>
            </a:pPr>
            <a:r>
              <a:rPr lang="en-US" dirty="0"/>
              <a:t>	</a:t>
            </a:r>
          </a:p>
          <a:p>
            <a:pPr marL="0" indent="0">
              <a:buNone/>
            </a:pPr>
            <a:endParaRPr lang="en-US" dirty="0"/>
          </a:p>
        </p:txBody>
      </p:sp>
    </p:spTree>
    <p:extLst>
      <p:ext uri="{BB962C8B-B14F-4D97-AF65-F5344CB8AC3E}">
        <p14:creationId xmlns:p14="http://schemas.microsoft.com/office/powerpoint/2010/main" val="1268103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2AD0C-6318-E4B0-B4B7-7D6057037968}"/>
              </a:ext>
            </a:extLst>
          </p:cNvPr>
          <p:cNvSpPr>
            <a:spLocks noGrp="1"/>
          </p:cNvSpPr>
          <p:nvPr>
            <p:ph type="title"/>
          </p:nvPr>
        </p:nvSpPr>
        <p:spPr/>
        <p:txBody>
          <a:bodyPr/>
          <a:lstStyle/>
          <a:p>
            <a:r>
              <a:rPr lang="en-US" dirty="0"/>
              <a:t>LESSONS ON CONTENTMENT</a:t>
            </a:r>
          </a:p>
        </p:txBody>
      </p:sp>
      <p:sp>
        <p:nvSpPr>
          <p:cNvPr id="3" name="Content Placeholder 2">
            <a:extLst>
              <a:ext uri="{FF2B5EF4-FFF2-40B4-BE49-F238E27FC236}">
                <a16:creationId xmlns:a16="http://schemas.microsoft.com/office/drawing/2014/main" id="{E4B62060-8C43-C6D9-9FD3-F8F6AAB7D269}"/>
              </a:ext>
            </a:extLst>
          </p:cNvPr>
          <p:cNvSpPr>
            <a:spLocks noGrp="1"/>
          </p:cNvSpPr>
          <p:nvPr>
            <p:ph idx="1"/>
          </p:nvPr>
        </p:nvSpPr>
        <p:spPr/>
        <p:txBody>
          <a:bodyPr/>
          <a:lstStyle/>
          <a:p>
            <a:r>
              <a:rPr lang="en-US" dirty="0"/>
              <a:t>Gratitude is the </a:t>
            </a:r>
            <a:r>
              <a:rPr lang="en-US" b="1" u="sng" dirty="0"/>
              <a:t>key</a:t>
            </a:r>
            <a:r>
              <a:rPr lang="en-US" dirty="0"/>
              <a:t> that unlocks Contentment Castle. </a:t>
            </a:r>
          </a:p>
          <a:p>
            <a:r>
              <a:rPr lang="en-US" dirty="0"/>
              <a:t>Contentment must be </a:t>
            </a:r>
            <a:r>
              <a:rPr lang="en-US" b="1" u="sng" dirty="0"/>
              <a:t>learned</a:t>
            </a:r>
            <a:r>
              <a:rPr lang="en-US" dirty="0"/>
              <a:t> on life’s roller coaster. 				› 1 Tim 6:3-10, 17-19</a:t>
            </a:r>
          </a:p>
          <a:p>
            <a:r>
              <a:rPr lang="en-US" dirty="0"/>
              <a:t>Contentment knows the </a:t>
            </a:r>
            <a:r>
              <a:rPr lang="en-US" b="1" u="sng" dirty="0"/>
              <a:t>difference</a:t>
            </a:r>
            <a:r>
              <a:rPr lang="en-US" dirty="0"/>
              <a:t> in need and want. 				› Paul contrasts “abundance and need.” </a:t>
            </a:r>
          </a:p>
          <a:p>
            <a:r>
              <a:rPr lang="en-US" dirty="0"/>
              <a:t>Christ Jesus </a:t>
            </a:r>
            <a:r>
              <a:rPr lang="en-US" b="1" u="sng" dirty="0"/>
              <a:t>empowers</a:t>
            </a:r>
            <a:r>
              <a:rPr lang="en-US" dirty="0"/>
              <a:t> gritty, grateful contentment (v. 13). 			› Out endurance comes from inner renewal.					› Consistent contentment in Christ often comes by means of gospel partnerships. </a:t>
            </a:r>
          </a:p>
        </p:txBody>
      </p:sp>
    </p:spTree>
    <p:extLst>
      <p:ext uri="{BB962C8B-B14F-4D97-AF65-F5344CB8AC3E}">
        <p14:creationId xmlns:p14="http://schemas.microsoft.com/office/powerpoint/2010/main" val="411043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9ADDA1-08A5-3233-40FA-D96BA4D03E1E}"/>
              </a:ext>
            </a:extLst>
          </p:cNvPr>
          <p:cNvSpPr txBox="1"/>
          <p:nvPr/>
        </p:nvSpPr>
        <p:spPr>
          <a:xfrm>
            <a:off x="1317523" y="1061884"/>
            <a:ext cx="9576619" cy="2677656"/>
          </a:xfrm>
          <a:prstGeom prst="rect">
            <a:avLst/>
          </a:prstGeom>
          <a:noFill/>
        </p:spPr>
        <p:txBody>
          <a:bodyPr wrap="square" rtlCol="0">
            <a:spAutoFit/>
          </a:bodyPr>
          <a:lstStyle/>
          <a:p>
            <a:r>
              <a:rPr lang="en-US" sz="2800" dirty="0"/>
              <a:t>“A Christian finds satisfaction in every circumstance by getting strength from another, by going out of himself to Jesus Christ, by his faith acting upon Christ, and bringing the strength of Jesus Christ into his own soul, he is thereby enabled to bear whatever God lays on him, by the strength that he finds from Jesus Christ” (Jeremiah Burroughs, The Rare Jewel of Christian Contentment). </a:t>
            </a:r>
          </a:p>
        </p:txBody>
      </p:sp>
    </p:spTree>
    <p:extLst>
      <p:ext uri="{BB962C8B-B14F-4D97-AF65-F5344CB8AC3E}">
        <p14:creationId xmlns:p14="http://schemas.microsoft.com/office/powerpoint/2010/main" val="20856411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D3AA8-F3B3-AEB7-0A28-ABEF4D79AF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0A1E02-1469-291B-C943-397E89522CF6}"/>
              </a:ext>
            </a:extLst>
          </p:cNvPr>
          <p:cNvSpPr>
            <a:spLocks noGrp="1"/>
          </p:cNvSpPr>
          <p:nvPr>
            <p:ph type="title"/>
          </p:nvPr>
        </p:nvSpPr>
        <p:spPr/>
        <p:txBody>
          <a:bodyPr/>
          <a:lstStyle/>
          <a:p>
            <a:r>
              <a:rPr lang="en-US" dirty="0"/>
              <a:t>A GODLY GOSPEL PARTNERSHIP IS . . . </a:t>
            </a:r>
          </a:p>
        </p:txBody>
      </p:sp>
      <p:sp>
        <p:nvSpPr>
          <p:cNvPr id="3" name="Content Placeholder 2">
            <a:extLst>
              <a:ext uri="{FF2B5EF4-FFF2-40B4-BE49-F238E27FC236}">
                <a16:creationId xmlns:a16="http://schemas.microsoft.com/office/drawing/2014/main" id="{CE0137FD-4F7F-CC01-8135-5383A38B9CC5}"/>
              </a:ext>
            </a:extLst>
          </p:cNvPr>
          <p:cNvSpPr>
            <a:spLocks noGrp="1"/>
          </p:cNvSpPr>
          <p:nvPr>
            <p:ph idx="1"/>
          </p:nvPr>
        </p:nvSpPr>
        <p:spPr/>
        <p:txBody>
          <a:bodyPr/>
          <a:lstStyle/>
          <a:p>
            <a:pPr marL="514350" indent="-514350">
              <a:buFont typeface="+mj-lt"/>
              <a:buAutoNum type="arabicPeriod"/>
            </a:pPr>
            <a:r>
              <a:rPr lang="en-US" dirty="0"/>
              <a:t>Gritty (vv. 10, 14-16).</a:t>
            </a:r>
          </a:p>
          <a:p>
            <a:pPr marL="514350" indent="-514350">
              <a:buFont typeface="+mj-lt"/>
              <a:buAutoNum type="arabicPeriod"/>
            </a:pPr>
            <a:r>
              <a:rPr lang="en-US" dirty="0"/>
              <a:t>Grateful (vv. 11-13). 	</a:t>
            </a:r>
          </a:p>
          <a:p>
            <a:pPr marL="514350" indent="-514350">
              <a:buFont typeface="+mj-lt"/>
              <a:buAutoNum type="arabicPeriod"/>
            </a:pPr>
            <a:r>
              <a:rPr lang="en-US" dirty="0"/>
              <a:t>Generous (v. 17-19). 									▪ Generosity is not measured by God using worldly ways. 		▪ Generosity is a sacrificial act of worship (2 Cor 8:1-7).			▪ Generosity is rewarded (vv. 17, 19).  								</a:t>
            </a:r>
          </a:p>
        </p:txBody>
      </p:sp>
    </p:spTree>
    <p:extLst>
      <p:ext uri="{BB962C8B-B14F-4D97-AF65-F5344CB8AC3E}">
        <p14:creationId xmlns:p14="http://schemas.microsoft.com/office/powerpoint/2010/main" val="422133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BE45C-E516-23E8-2258-C60D276F17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573852-6BF7-411B-3A12-E8F33FF4D969}"/>
              </a:ext>
            </a:extLst>
          </p:cNvPr>
          <p:cNvSpPr>
            <a:spLocks noGrp="1"/>
          </p:cNvSpPr>
          <p:nvPr>
            <p:ph type="title"/>
          </p:nvPr>
        </p:nvSpPr>
        <p:spPr/>
        <p:txBody>
          <a:bodyPr/>
          <a:lstStyle/>
          <a:p>
            <a:r>
              <a:rPr lang="en-US" dirty="0"/>
              <a:t>A GODLY GOSPEL PARTNERSHIP IS . . . </a:t>
            </a:r>
          </a:p>
        </p:txBody>
      </p:sp>
      <p:sp>
        <p:nvSpPr>
          <p:cNvPr id="3" name="Content Placeholder 2">
            <a:extLst>
              <a:ext uri="{FF2B5EF4-FFF2-40B4-BE49-F238E27FC236}">
                <a16:creationId xmlns:a16="http://schemas.microsoft.com/office/drawing/2014/main" id="{28D79EDF-5B24-F44B-1400-06C7CD1C0B38}"/>
              </a:ext>
            </a:extLst>
          </p:cNvPr>
          <p:cNvSpPr>
            <a:spLocks noGrp="1"/>
          </p:cNvSpPr>
          <p:nvPr>
            <p:ph idx="1"/>
          </p:nvPr>
        </p:nvSpPr>
        <p:spPr/>
        <p:txBody>
          <a:bodyPr/>
          <a:lstStyle/>
          <a:p>
            <a:pPr marL="514350" indent="-514350">
              <a:buFont typeface="+mj-lt"/>
              <a:buAutoNum type="arabicPeriod"/>
            </a:pPr>
            <a:r>
              <a:rPr lang="en-US" dirty="0"/>
              <a:t>Gritty (vv. 10, 14-16).</a:t>
            </a:r>
          </a:p>
          <a:p>
            <a:pPr marL="514350" indent="-514350">
              <a:buFont typeface="+mj-lt"/>
              <a:buAutoNum type="arabicPeriod"/>
            </a:pPr>
            <a:r>
              <a:rPr lang="en-US" dirty="0"/>
              <a:t>Grateful (vv. 11-13). 	</a:t>
            </a:r>
          </a:p>
          <a:p>
            <a:pPr marL="514350" indent="-514350">
              <a:buFont typeface="+mj-lt"/>
              <a:buAutoNum type="arabicPeriod"/>
            </a:pPr>
            <a:r>
              <a:rPr lang="en-US" dirty="0"/>
              <a:t>Generous (v. 17-19). 	</a:t>
            </a:r>
          </a:p>
          <a:p>
            <a:pPr marL="514350" indent="-514350">
              <a:buFont typeface="+mj-lt"/>
              <a:buAutoNum type="arabicPeriod"/>
            </a:pPr>
            <a:r>
              <a:rPr lang="en-US" dirty="0"/>
              <a:t>God-Glorifying (v. 20). 								▪ Gospel partnerships are founded on and fueled by doxology! 															</a:t>
            </a:r>
          </a:p>
        </p:txBody>
      </p:sp>
    </p:spTree>
    <p:extLst>
      <p:ext uri="{BB962C8B-B14F-4D97-AF65-F5344CB8AC3E}">
        <p14:creationId xmlns:p14="http://schemas.microsoft.com/office/powerpoint/2010/main" val="197585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480</Words>
  <Application>Microsoft Office PowerPoint</Application>
  <PresentationFormat>Widescreen</PresentationFormat>
  <Paragraphs>28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A MODEL OF GOSPEL PARTNERSHIP</vt:lpstr>
      <vt:lpstr>GOD’S EVANGELISM PLAN - CHURCHES</vt:lpstr>
      <vt:lpstr>A GODLY GOSPEL PARTNERSHIP IS . . . </vt:lpstr>
      <vt:lpstr>A GODLY GOSPEL PARTNERSHIP IS . . . </vt:lpstr>
      <vt:lpstr>LESSONS ON CONTENTMENT</vt:lpstr>
      <vt:lpstr>PowerPoint Presentation</vt:lpstr>
      <vt:lpstr>A GODLY GOSPEL PARTNERSHIP IS . . . </vt:lpstr>
      <vt:lpstr>A GODLY GOSPEL PARTNERSHIP IS . .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Keith McWhorter</dc:creator>
  <cp:lastModifiedBy>Keith McWhorter</cp:lastModifiedBy>
  <cp:revision>1</cp:revision>
  <dcterms:created xsi:type="dcterms:W3CDTF">2026-07-14T16:38:41Z</dcterms:created>
  <dcterms:modified xsi:type="dcterms:W3CDTF">2026-07-14T17:11:14Z</dcterms:modified>
</cp:coreProperties>
</file>