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20BC0-3730-7E0C-9744-C623D197F14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A9EA3E4-CD71-1DE7-7BDB-7AC2C7ED31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AC2FE63-27A2-BD10-E5AD-62FBE1EC1C8D}"/>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5" name="Footer Placeholder 4">
            <a:extLst>
              <a:ext uri="{FF2B5EF4-FFF2-40B4-BE49-F238E27FC236}">
                <a16:creationId xmlns:a16="http://schemas.microsoft.com/office/drawing/2014/main" id="{4A44BDCF-C7ED-480D-C252-DCA556A43C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1918D5-95F9-2C34-D269-83CE0EC177A9}"/>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3706101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3467E-DBDB-9FD2-A888-3E56B957696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17B7AE-A523-BCB4-C518-9F57C52F3E6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509FAB-5C8E-AA5A-8FE7-4AC5CEC75382}"/>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5" name="Footer Placeholder 4">
            <a:extLst>
              <a:ext uri="{FF2B5EF4-FFF2-40B4-BE49-F238E27FC236}">
                <a16:creationId xmlns:a16="http://schemas.microsoft.com/office/drawing/2014/main" id="{8CC76818-F5A5-DD17-6B67-2241CDE79C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E32551-522C-3D04-D8E5-A9A341146C3D}"/>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2165763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1B106-B1C0-0C48-D4C0-3FECB678C6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8DBBC13-0283-B3C7-7317-4C0BCE1626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9DE2F7-294E-4C9A-63D8-302B90B36044}"/>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5" name="Footer Placeholder 4">
            <a:extLst>
              <a:ext uri="{FF2B5EF4-FFF2-40B4-BE49-F238E27FC236}">
                <a16:creationId xmlns:a16="http://schemas.microsoft.com/office/drawing/2014/main" id="{F92E116A-8769-89DB-8582-DEC26099A6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615385-0F16-31F5-DF88-1435B241CBBE}"/>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1243591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CD71B-D44E-DA57-C642-921427DAD38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6E2C7A-1841-5369-DFF5-69E34AA9ADC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D49FE9-61CF-A06F-1C2E-02968EE72A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218110A-3F27-2A41-9E1F-FCC41761FFFD}"/>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6" name="Footer Placeholder 5">
            <a:extLst>
              <a:ext uri="{FF2B5EF4-FFF2-40B4-BE49-F238E27FC236}">
                <a16:creationId xmlns:a16="http://schemas.microsoft.com/office/drawing/2014/main" id="{F819925D-D388-D1B7-1CCB-C90DB04D7D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116F5-232D-81A8-EEC2-87E600AFFE05}"/>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2253271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DC5F9-9DF3-59C1-8B92-FE6980F0087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59DEC1F-228C-3B12-20E6-17BD966F6A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DFB3804-4C90-3BF2-D8F2-0E64BFBD139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073B768-AE55-0E87-7FF9-E5E326BE92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24E9FE-D1BA-F0F0-0BEA-0B70D44CB88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0B47618-D1C6-4DCF-AEC7-BD04A1A4EC7F}"/>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8" name="Footer Placeholder 7">
            <a:extLst>
              <a:ext uri="{FF2B5EF4-FFF2-40B4-BE49-F238E27FC236}">
                <a16:creationId xmlns:a16="http://schemas.microsoft.com/office/drawing/2014/main" id="{79727F65-FE96-70E4-C7F8-B650E979CA9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23EC9B3-3465-5858-5608-D6345B125A94}"/>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1677356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88C34-1662-C974-7A1B-6227824DD67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AF055C4-5F99-E1C0-82E0-8FEAF3C483EC}"/>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4" name="Footer Placeholder 3">
            <a:extLst>
              <a:ext uri="{FF2B5EF4-FFF2-40B4-BE49-F238E27FC236}">
                <a16:creationId xmlns:a16="http://schemas.microsoft.com/office/drawing/2014/main" id="{67A9C1F4-3560-69C3-F7CE-53DF3397781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A67675-6657-04EC-13BB-56B6A742CAD2}"/>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551664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FDCFB7-3A7C-3882-79C7-91B93C4D71BA}"/>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3" name="Footer Placeholder 2">
            <a:extLst>
              <a:ext uri="{FF2B5EF4-FFF2-40B4-BE49-F238E27FC236}">
                <a16:creationId xmlns:a16="http://schemas.microsoft.com/office/drawing/2014/main" id="{A4CB0C9C-0D2D-E9D3-71A9-CC73CF81A4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218350F-2772-CD79-C5C9-394E632681C0}"/>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1889583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4DCA2-41AC-8623-8B62-16DE715DD4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13CA1E0-19A7-83C4-CC66-C322B79883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B29C816-F258-1507-6196-96F7319C54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CBEEC7-80CE-6C14-6AF2-5A18F44A2CC3}"/>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6" name="Footer Placeholder 5">
            <a:extLst>
              <a:ext uri="{FF2B5EF4-FFF2-40B4-BE49-F238E27FC236}">
                <a16:creationId xmlns:a16="http://schemas.microsoft.com/office/drawing/2014/main" id="{4987E04B-178E-963A-1CC7-3E4BB3FE29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FEE864-AA0C-8EF6-A59D-F5B701CC6679}"/>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1185941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CB96B-34DE-F124-1911-8E0154465C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40BD64F-626E-1B99-37B8-33EA1F272D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4E70C57-4CE3-A11B-3E06-892DF734C1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DFAD5E-C16B-58A0-F5CB-2631171C8407}"/>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6" name="Footer Placeholder 5">
            <a:extLst>
              <a:ext uri="{FF2B5EF4-FFF2-40B4-BE49-F238E27FC236}">
                <a16:creationId xmlns:a16="http://schemas.microsoft.com/office/drawing/2014/main" id="{E4BA1D3C-6129-C980-BE0D-A7D221A687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F96CCF-1DB6-2A55-F7D5-6D9E54C5AF4A}"/>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1980045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B6B57-AD31-F185-B033-BBAC2A51395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E5A0C1E-5F00-75A3-6CCD-61B61B4174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03CA59-2BC1-815E-9492-17E5BB358BF1}"/>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5" name="Footer Placeholder 4">
            <a:extLst>
              <a:ext uri="{FF2B5EF4-FFF2-40B4-BE49-F238E27FC236}">
                <a16:creationId xmlns:a16="http://schemas.microsoft.com/office/drawing/2014/main" id="{A917705A-4C73-3AEC-2170-491F32AD1E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7E4EF1-15C4-8ED2-59DF-2092A24F0DD9}"/>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1395350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8030F1-9F6A-256F-7E66-43228A2115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D7377CC-C3AC-8EE0-C670-C095D83467B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3E4584-6F58-151B-57FF-B7FF40D7D882}"/>
              </a:ext>
            </a:extLst>
          </p:cNvPr>
          <p:cNvSpPr>
            <a:spLocks noGrp="1"/>
          </p:cNvSpPr>
          <p:nvPr>
            <p:ph type="dt" sz="half" idx="10"/>
          </p:nvPr>
        </p:nvSpPr>
        <p:spPr/>
        <p:txBody>
          <a:bodyPr/>
          <a:lstStyle/>
          <a:p>
            <a:fld id="{B2FAC65B-74ED-4091-8C22-18636B84063C}" type="datetimeFigureOut">
              <a:rPr lang="en-US" smtClean="0"/>
              <a:t>8/31/2026</a:t>
            </a:fld>
            <a:endParaRPr lang="en-US"/>
          </a:p>
        </p:txBody>
      </p:sp>
      <p:sp>
        <p:nvSpPr>
          <p:cNvPr id="5" name="Footer Placeholder 4">
            <a:extLst>
              <a:ext uri="{FF2B5EF4-FFF2-40B4-BE49-F238E27FC236}">
                <a16:creationId xmlns:a16="http://schemas.microsoft.com/office/drawing/2014/main" id="{A7503DD5-4F66-43BA-0C78-76EA87624F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5A2977-940A-D34A-FCD0-207E637558B4}"/>
              </a:ext>
            </a:extLst>
          </p:cNvPr>
          <p:cNvSpPr>
            <a:spLocks noGrp="1"/>
          </p:cNvSpPr>
          <p:nvPr>
            <p:ph type="sldNum" sz="quarter" idx="12"/>
          </p:nvPr>
        </p:nvSpPr>
        <p:spPr/>
        <p:txBody>
          <a:bodyPr/>
          <a:lstStyle/>
          <a:p>
            <a:fld id="{29C7FEC2-306B-41B5-81E3-73193993A639}" type="slidenum">
              <a:rPr lang="en-US" smtClean="0"/>
              <a:t>‹#›</a:t>
            </a:fld>
            <a:endParaRPr lang="en-US"/>
          </a:p>
        </p:txBody>
      </p:sp>
    </p:spTree>
    <p:extLst>
      <p:ext uri="{BB962C8B-B14F-4D97-AF65-F5344CB8AC3E}">
        <p14:creationId xmlns:p14="http://schemas.microsoft.com/office/powerpoint/2010/main" val="2081022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3C2A28-6BCB-DA08-E7AA-357E0800B7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35CFED6-4525-5B5A-E716-989B75A446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E845C6-BF81-6DCD-748C-20954A857A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FAC65B-74ED-4091-8C22-18636B84063C}" type="datetimeFigureOut">
              <a:rPr lang="en-US" smtClean="0"/>
              <a:t>8/31/2026</a:t>
            </a:fld>
            <a:endParaRPr lang="en-US"/>
          </a:p>
        </p:txBody>
      </p:sp>
      <p:sp>
        <p:nvSpPr>
          <p:cNvPr id="5" name="Footer Placeholder 4">
            <a:extLst>
              <a:ext uri="{FF2B5EF4-FFF2-40B4-BE49-F238E27FC236}">
                <a16:creationId xmlns:a16="http://schemas.microsoft.com/office/drawing/2014/main" id="{FE2586E3-A1A1-58CC-362D-B054AE1252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B1529A7-EC32-1D7A-38E7-BD81727F70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7FEC2-306B-41B5-81E3-73193993A639}" type="slidenum">
              <a:rPr lang="en-US" smtClean="0"/>
              <a:t>‹#›</a:t>
            </a:fld>
            <a:endParaRPr lang="en-US"/>
          </a:p>
        </p:txBody>
      </p:sp>
    </p:spTree>
    <p:extLst>
      <p:ext uri="{BB962C8B-B14F-4D97-AF65-F5344CB8AC3E}">
        <p14:creationId xmlns:p14="http://schemas.microsoft.com/office/powerpoint/2010/main" val="17323982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F29BB-EE75-1947-3852-7D1B3E0DB806}"/>
              </a:ext>
            </a:extLst>
          </p:cNvPr>
          <p:cNvSpPr>
            <a:spLocks noGrp="1"/>
          </p:cNvSpPr>
          <p:nvPr>
            <p:ph type="ctrTitle"/>
          </p:nvPr>
        </p:nvSpPr>
        <p:spPr/>
        <p:txBody>
          <a:bodyPr/>
          <a:lstStyle/>
          <a:p>
            <a:r>
              <a:rPr lang="en-US" dirty="0"/>
              <a:t>A CHURCH OF SERVANTS!</a:t>
            </a:r>
          </a:p>
        </p:txBody>
      </p:sp>
      <p:sp>
        <p:nvSpPr>
          <p:cNvPr id="3" name="Subtitle 2">
            <a:extLst>
              <a:ext uri="{FF2B5EF4-FFF2-40B4-BE49-F238E27FC236}">
                <a16:creationId xmlns:a16="http://schemas.microsoft.com/office/drawing/2014/main" id="{94AE7120-01E5-4C3C-AC0A-08BC1E3E7BDC}"/>
              </a:ext>
            </a:extLst>
          </p:cNvPr>
          <p:cNvSpPr>
            <a:spLocks noGrp="1"/>
          </p:cNvSpPr>
          <p:nvPr>
            <p:ph type="subTitle" idx="1"/>
          </p:nvPr>
        </p:nvSpPr>
        <p:spPr/>
        <p:txBody>
          <a:bodyPr/>
          <a:lstStyle/>
          <a:p>
            <a:r>
              <a:rPr lang="en-US" b="1" dirty="0"/>
              <a:t>Luke 17:7-10</a:t>
            </a:r>
          </a:p>
        </p:txBody>
      </p:sp>
    </p:spTree>
    <p:extLst>
      <p:ext uri="{BB962C8B-B14F-4D97-AF65-F5344CB8AC3E}">
        <p14:creationId xmlns:p14="http://schemas.microsoft.com/office/powerpoint/2010/main" val="1698374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91403-E14D-093F-C4BE-94A30846C3A7}"/>
              </a:ext>
            </a:extLst>
          </p:cNvPr>
          <p:cNvSpPr>
            <a:spLocks noGrp="1"/>
          </p:cNvSpPr>
          <p:nvPr>
            <p:ph type="title"/>
          </p:nvPr>
        </p:nvSpPr>
        <p:spPr/>
        <p:txBody>
          <a:bodyPr/>
          <a:lstStyle/>
          <a:p>
            <a:r>
              <a:rPr lang="en-US" dirty="0"/>
              <a:t>Our One Job</a:t>
            </a:r>
          </a:p>
        </p:txBody>
      </p:sp>
      <p:sp>
        <p:nvSpPr>
          <p:cNvPr id="3" name="Content Placeholder 2">
            <a:extLst>
              <a:ext uri="{FF2B5EF4-FFF2-40B4-BE49-F238E27FC236}">
                <a16:creationId xmlns:a16="http://schemas.microsoft.com/office/drawing/2014/main" id="{6FEA1B8B-EE40-4671-79E0-5CEE989627F6}"/>
              </a:ext>
            </a:extLst>
          </p:cNvPr>
          <p:cNvSpPr>
            <a:spLocks noGrp="1"/>
          </p:cNvSpPr>
          <p:nvPr>
            <p:ph idx="1"/>
          </p:nvPr>
        </p:nvSpPr>
        <p:spPr/>
        <p:txBody>
          <a:bodyPr/>
          <a:lstStyle/>
          <a:p>
            <a:r>
              <a:rPr lang="en-US" b="1" i="1" dirty="0"/>
              <a:t>Servants serve! </a:t>
            </a:r>
          </a:p>
          <a:p>
            <a:r>
              <a:rPr lang="en-US" dirty="0"/>
              <a:t>The view of Jesus here is totally foreign to our society today.</a:t>
            </a:r>
          </a:p>
          <a:p>
            <a:r>
              <a:rPr lang="en-US" dirty="0"/>
              <a:t>The questions Jesus asked were </a:t>
            </a:r>
            <a:r>
              <a:rPr lang="en-US" u="sng" dirty="0"/>
              <a:t>rhetorical</a:t>
            </a:r>
            <a:r>
              <a:rPr lang="en-US" dirty="0"/>
              <a:t>!  </a:t>
            </a:r>
          </a:p>
        </p:txBody>
      </p:sp>
    </p:spTree>
    <p:extLst>
      <p:ext uri="{BB962C8B-B14F-4D97-AF65-F5344CB8AC3E}">
        <p14:creationId xmlns:p14="http://schemas.microsoft.com/office/powerpoint/2010/main" val="3227768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CF8E0-4164-9353-212A-37BB8EBE5F71}"/>
              </a:ext>
            </a:extLst>
          </p:cNvPr>
          <p:cNvSpPr>
            <a:spLocks noGrp="1"/>
          </p:cNvSpPr>
          <p:nvPr>
            <p:ph type="title"/>
          </p:nvPr>
        </p:nvSpPr>
        <p:spPr/>
        <p:txBody>
          <a:bodyPr/>
          <a:lstStyle/>
          <a:p>
            <a:r>
              <a:rPr lang="en-US" dirty="0"/>
              <a:t>THREE RHETORICAL QUESTIONS (vv. 7-9)</a:t>
            </a:r>
          </a:p>
        </p:txBody>
      </p:sp>
      <p:sp>
        <p:nvSpPr>
          <p:cNvPr id="3" name="Content Placeholder 2">
            <a:extLst>
              <a:ext uri="{FF2B5EF4-FFF2-40B4-BE49-F238E27FC236}">
                <a16:creationId xmlns:a16="http://schemas.microsoft.com/office/drawing/2014/main" id="{7AB44536-B8C5-97BB-8A2E-46DAEFD0BE64}"/>
              </a:ext>
            </a:extLst>
          </p:cNvPr>
          <p:cNvSpPr>
            <a:spLocks noGrp="1"/>
          </p:cNvSpPr>
          <p:nvPr>
            <p:ph idx="1"/>
          </p:nvPr>
        </p:nvSpPr>
        <p:spPr/>
        <p:txBody>
          <a:bodyPr/>
          <a:lstStyle/>
          <a:p>
            <a:pPr marL="514350" indent="-514350">
              <a:buFont typeface="+mj-lt"/>
              <a:buAutoNum type="arabicPeriod"/>
            </a:pPr>
            <a:r>
              <a:rPr lang="en-US" dirty="0"/>
              <a:t>Will any master actually serve his servant or treat him as equal? </a:t>
            </a:r>
          </a:p>
          <a:p>
            <a:pPr marL="514350" indent="-514350">
              <a:buFont typeface="+mj-lt"/>
              <a:buAutoNum type="arabicPeriod"/>
            </a:pPr>
            <a:r>
              <a:rPr lang="en-US" dirty="0"/>
              <a:t>Will masters expect their servants to prioritize their masters over themselves? </a:t>
            </a:r>
          </a:p>
          <a:p>
            <a:pPr marL="514350" indent="-514350">
              <a:buFont typeface="+mj-lt"/>
              <a:buAutoNum type="arabicPeriod"/>
            </a:pPr>
            <a:r>
              <a:rPr lang="en-US" dirty="0"/>
              <a:t>Will masters thank servants for serving? </a:t>
            </a:r>
          </a:p>
        </p:txBody>
      </p:sp>
    </p:spTree>
    <p:extLst>
      <p:ext uri="{BB962C8B-B14F-4D97-AF65-F5344CB8AC3E}">
        <p14:creationId xmlns:p14="http://schemas.microsoft.com/office/powerpoint/2010/main" val="4046520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BAD97-C669-4580-26EF-05F7C541C009}"/>
              </a:ext>
            </a:extLst>
          </p:cNvPr>
          <p:cNvSpPr>
            <a:spLocks noGrp="1"/>
          </p:cNvSpPr>
          <p:nvPr>
            <p:ph type="title"/>
          </p:nvPr>
        </p:nvSpPr>
        <p:spPr/>
        <p:txBody>
          <a:bodyPr/>
          <a:lstStyle/>
          <a:p>
            <a:r>
              <a:rPr lang="en-US" dirty="0"/>
              <a:t>ONE RADICAL REQUIREMENT (v. 10)</a:t>
            </a:r>
          </a:p>
        </p:txBody>
      </p:sp>
      <p:sp>
        <p:nvSpPr>
          <p:cNvPr id="3" name="Content Placeholder 2">
            <a:extLst>
              <a:ext uri="{FF2B5EF4-FFF2-40B4-BE49-F238E27FC236}">
                <a16:creationId xmlns:a16="http://schemas.microsoft.com/office/drawing/2014/main" id="{78B8C9F5-581E-7696-D1CF-D88A914B3207}"/>
              </a:ext>
            </a:extLst>
          </p:cNvPr>
          <p:cNvSpPr>
            <a:spLocks noGrp="1"/>
          </p:cNvSpPr>
          <p:nvPr>
            <p:ph idx="1"/>
          </p:nvPr>
        </p:nvSpPr>
        <p:spPr/>
        <p:txBody>
          <a:bodyPr/>
          <a:lstStyle/>
          <a:p>
            <a:r>
              <a:rPr lang="en-US" dirty="0"/>
              <a:t>Jesus </a:t>
            </a:r>
            <a:r>
              <a:rPr lang="en-US" b="1" dirty="0"/>
              <a:t>turned the tables! </a:t>
            </a:r>
            <a:r>
              <a:rPr lang="en-US" dirty="0"/>
              <a:t>The disciples are placed now into the position of the servants, not the masters. </a:t>
            </a:r>
          </a:p>
          <a:p>
            <a:r>
              <a:rPr lang="en-US" dirty="0"/>
              <a:t>The radical requirement comes in three parts:															›Know your </a:t>
            </a:r>
            <a:r>
              <a:rPr lang="en-US" b="1" dirty="0"/>
              <a:t>status</a:t>
            </a:r>
            <a:r>
              <a:rPr lang="en-US" dirty="0"/>
              <a:t> – “Likewise you, too, when you have done”		›Know your </a:t>
            </a:r>
            <a:r>
              <a:rPr lang="en-US" b="1" dirty="0"/>
              <a:t>job</a:t>
            </a:r>
            <a:r>
              <a:rPr lang="en-US" dirty="0"/>
              <a:t> – “all that you were commanded”				›Know </a:t>
            </a:r>
            <a:r>
              <a:rPr lang="en-US" b="1" dirty="0"/>
              <a:t>yourself</a:t>
            </a:r>
            <a:r>
              <a:rPr lang="en-US" dirty="0"/>
              <a:t> – “We are unworthy servants”				</a:t>
            </a:r>
          </a:p>
        </p:txBody>
      </p:sp>
    </p:spTree>
    <p:extLst>
      <p:ext uri="{BB962C8B-B14F-4D97-AF65-F5344CB8AC3E}">
        <p14:creationId xmlns:p14="http://schemas.microsoft.com/office/powerpoint/2010/main" val="74153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D2793-4CDD-926B-67E1-0DEF323206A4}"/>
              </a:ext>
            </a:extLst>
          </p:cNvPr>
          <p:cNvSpPr>
            <a:spLocks noGrp="1"/>
          </p:cNvSpPr>
          <p:nvPr>
            <p:ph type="title"/>
          </p:nvPr>
        </p:nvSpPr>
        <p:spPr/>
        <p:txBody>
          <a:bodyPr/>
          <a:lstStyle/>
          <a:p>
            <a:r>
              <a:rPr lang="en-US" dirty="0"/>
              <a:t>THE WAY OF SERVANTHOOD</a:t>
            </a:r>
          </a:p>
        </p:txBody>
      </p:sp>
      <p:sp>
        <p:nvSpPr>
          <p:cNvPr id="3" name="Content Placeholder 2">
            <a:extLst>
              <a:ext uri="{FF2B5EF4-FFF2-40B4-BE49-F238E27FC236}">
                <a16:creationId xmlns:a16="http://schemas.microsoft.com/office/drawing/2014/main" id="{CA9D1F8C-CE3C-AF06-E4BA-E3A529269E2B}"/>
              </a:ext>
            </a:extLst>
          </p:cNvPr>
          <p:cNvSpPr>
            <a:spLocks noGrp="1"/>
          </p:cNvSpPr>
          <p:nvPr>
            <p:ph idx="1"/>
          </p:nvPr>
        </p:nvSpPr>
        <p:spPr/>
        <p:txBody>
          <a:bodyPr/>
          <a:lstStyle/>
          <a:p>
            <a:r>
              <a:rPr lang="en-US" dirty="0"/>
              <a:t>God’s saved saints have always been His servants.				“Let My people go, that they may serve Me” (Ex 7:16).			“Have you considered My servant Job?” (Job 1:8)</a:t>
            </a:r>
          </a:p>
          <a:p>
            <a:r>
              <a:rPr lang="en-US" dirty="0"/>
              <a:t>Jesus Christ is </a:t>
            </a:r>
            <a:r>
              <a:rPr lang="en-US" u="sng" dirty="0"/>
              <a:t>both</a:t>
            </a:r>
            <a:r>
              <a:rPr lang="en-US" dirty="0"/>
              <a:t> the </a:t>
            </a:r>
            <a:r>
              <a:rPr lang="en-US" b="1" dirty="0"/>
              <a:t>Suffering, Submissive Servant </a:t>
            </a:r>
            <a:r>
              <a:rPr lang="en-US" dirty="0"/>
              <a:t>and the </a:t>
            </a:r>
            <a:r>
              <a:rPr lang="en-US" b="1" dirty="0"/>
              <a:t>Majestic, Merciful Master </a:t>
            </a:r>
            <a:r>
              <a:rPr lang="en-US" dirty="0"/>
              <a:t>(Mk 10:42-44; Luke 12:35-40; 22:24-30; John 13:1-17). 	</a:t>
            </a:r>
          </a:p>
        </p:txBody>
      </p:sp>
    </p:spTree>
    <p:extLst>
      <p:ext uri="{BB962C8B-B14F-4D97-AF65-F5344CB8AC3E}">
        <p14:creationId xmlns:p14="http://schemas.microsoft.com/office/powerpoint/2010/main" val="889416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9C67AC-AA91-CCED-640C-F9CDB9716210}"/>
              </a:ext>
            </a:extLst>
          </p:cNvPr>
          <p:cNvSpPr txBox="1"/>
          <p:nvPr/>
        </p:nvSpPr>
        <p:spPr>
          <a:xfrm>
            <a:off x="934065" y="1081548"/>
            <a:ext cx="10392696" cy="3785652"/>
          </a:xfrm>
          <a:prstGeom prst="rect">
            <a:avLst/>
          </a:prstGeom>
          <a:noFill/>
        </p:spPr>
        <p:txBody>
          <a:bodyPr wrap="square" rtlCol="0">
            <a:spAutoFit/>
          </a:bodyPr>
          <a:lstStyle/>
          <a:p>
            <a:r>
              <a:rPr lang="en-US" sz="2400" dirty="0"/>
              <a:t>We will</a:t>
            </a:r>
            <a:r>
              <a:rPr lang="en-US" sz="2400" u="sng" dirty="0"/>
              <a:t> Serve</a:t>
            </a:r>
            <a:r>
              <a:rPr lang="en-US" sz="2400" dirty="0"/>
              <a:t> one another and our community in love.  We will rejoice with each other’s joy, and weep with each other’s sorrow.  We will endeavor with tenderness and sympathy to bear each other’s burdens.  We will work together for the continuance of a faithful evangelical ministry in this church, as we sustain its worship, ordinances, discipline, and doctrines. We will contribute cheerfully and regularly to the support of the ministry, the expenses of the church, the relief of the poor, and the spread of the Gospel through all nations.</a:t>
            </a:r>
          </a:p>
          <a:p>
            <a:endParaRPr lang="en-US" sz="2400" dirty="0"/>
          </a:p>
          <a:p>
            <a:r>
              <a:rPr lang="en-US" sz="2400" dirty="0"/>
              <a:t>					-CBC Church Covenant</a:t>
            </a:r>
          </a:p>
          <a:p>
            <a:endParaRPr lang="en-US" sz="2400" dirty="0"/>
          </a:p>
        </p:txBody>
      </p:sp>
    </p:spTree>
    <p:extLst>
      <p:ext uri="{BB962C8B-B14F-4D97-AF65-F5344CB8AC3E}">
        <p14:creationId xmlns:p14="http://schemas.microsoft.com/office/powerpoint/2010/main" val="4096568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DB897-AFDE-3C99-BD63-403D82E80C8F}"/>
              </a:ext>
            </a:extLst>
          </p:cNvPr>
          <p:cNvSpPr>
            <a:spLocks noGrp="1"/>
          </p:cNvSpPr>
          <p:nvPr>
            <p:ph type="title"/>
          </p:nvPr>
        </p:nvSpPr>
        <p:spPr/>
        <p:txBody>
          <a:bodyPr/>
          <a:lstStyle/>
          <a:p>
            <a:r>
              <a:rPr lang="en-US" dirty="0"/>
              <a:t>How Must Servants Serve?</a:t>
            </a:r>
          </a:p>
        </p:txBody>
      </p:sp>
      <p:sp>
        <p:nvSpPr>
          <p:cNvPr id="3" name="Content Placeholder 2">
            <a:extLst>
              <a:ext uri="{FF2B5EF4-FFF2-40B4-BE49-F238E27FC236}">
                <a16:creationId xmlns:a16="http://schemas.microsoft.com/office/drawing/2014/main" id="{2181F3BE-98B8-D1DE-5627-6F98A3E83450}"/>
              </a:ext>
            </a:extLst>
          </p:cNvPr>
          <p:cNvSpPr>
            <a:spLocks noGrp="1"/>
          </p:cNvSpPr>
          <p:nvPr>
            <p:ph idx="1"/>
          </p:nvPr>
        </p:nvSpPr>
        <p:spPr/>
        <p:txBody>
          <a:bodyPr/>
          <a:lstStyle/>
          <a:p>
            <a:pPr marL="514350" indent="-514350">
              <a:buFont typeface="+mj-lt"/>
              <a:buAutoNum type="arabicPeriod"/>
            </a:pPr>
            <a:r>
              <a:rPr lang="en-US" b="1" dirty="0"/>
              <a:t>Faith-fully</a:t>
            </a:r>
            <a:r>
              <a:rPr lang="en-US" dirty="0"/>
              <a:t> (Luke 17:1-6; 11-19).</a:t>
            </a:r>
          </a:p>
          <a:p>
            <a:pPr marL="514350" indent="-514350">
              <a:buFont typeface="+mj-lt"/>
              <a:buAutoNum type="arabicPeriod"/>
            </a:pPr>
            <a:r>
              <a:rPr lang="en-US" b="1" dirty="0"/>
              <a:t>Humbly</a:t>
            </a:r>
            <a:r>
              <a:rPr lang="en-US" dirty="0"/>
              <a:t> – know who Jesus is, who we are, and the great difference.</a:t>
            </a:r>
          </a:p>
          <a:p>
            <a:pPr marL="514350" indent="-514350">
              <a:buFont typeface="+mj-lt"/>
              <a:buAutoNum type="arabicPeriod"/>
            </a:pPr>
            <a:r>
              <a:rPr lang="en-US" b="1" dirty="0"/>
              <a:t>Gratefully</a:t>
            </a:r>
            <a:r>
              <a:rPr lang="en-US" dirty="0"/>
              <a:t> (Luke 17:15-16; 18:9-14).</a:t>
            </a:r>
          </a:p>
          <a:p>
            <a:pPr marL="514350" indent="-514350">
              <a:buFont typeface="+mj-lt"/>
              <a:buAutoNum type="arabicPeriod"/>
            </a:pPr>
            <a:r>
              <a:rPr lang="en-US" b="1" dirty="0"/>
              <a:t>Dutifully</a:t>
            </a:r>
            <a:r>
              <a:rPr lang="en-US" dirty="0"/>
              <a:t> (Luke 17:10).  </a:t>
            </a:r>
          </a:p>
        </p:txBody>
      </p:sp>
    </p:spTree>
    <p:extLst>
      <p:ext uri="{BB962C8B-B14F-4D97-AF65-F5344CB8AC3E}">
        <p14:creationId xmlns:p14="http://schemas.microsoft.com/office/powerpoint/2010/main" val="258448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401</Words>
  <Application>Microsoft Office PowerPoint</Application>
  <PresentationFormat>Widescreen</PresentationFormat>
  <Paragraphs>24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A CHURCH OF SERVANTS!</vt:lpstr>
      <vt:lpstr>Our One Job</vt:lpstr>
      <vt:lpstr>THREE RHETORICAL QUESTIONS (vv. 7-9)</vt:lpstr>
      <vt:lpstr>ONE RADICAL REQUIREMENT (v. 10)</vt:lpstr>
      <vt:lpstr>THE WAY OF SERVANTHOOD</vt:lpstr>
      <vt:lpstr>PowerPoint Presentation</vt:lpstr>
      <vt:lpstr>How Must Servants Serve?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Keith McWhorter</dc:creator>
  <cp:lastModifiedBy>Keith McWhorter</cp:lastModifiedBy>
  <cp:revision>1</cp:revision>
  <dcterms:created xsi:type="dcterms:W3CDTF">2026-08-31T20:03:43Z</dcterms:created>
  <dcterms:modified xsi:type="dcterms:W3CDTF">2026-08-31T20:03:56Z</dcterms:modified>
</cp:coreProperties>
</file>