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5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D2638-BEA2-3D28-ABDE-5FA8F2D7A3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14FFE6-770D-DA7A-7770-4688B60951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76944B-083D-08CA-16D9-D24E667D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88547-2948-7BDB-3C36-F792E21A4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36314-F689-39A4-E928-FB31D4F4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1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58677-CA36-EC78-C8FE-E1280131B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7A55A7-B08C-51E5-7BBB-2EC2FBDAA7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2EFC7-4B61-ECC0-21B7-050DAD0BC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61B22-9D67-8914-C83C-A12E9261E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46F2F-9D47-F4D5-9FC3-C9A1D426C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06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F3BA83-8665-5A35-8D8A-19C0F70F62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65C473-6524-8846-90F7-C07B624F36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E3D1D-DCF6-D257-779C-9D59B4F7C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65306-AD19-D512-A4E3-F6F54575B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6D7C86-A39B-837C-711C-D3944F202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6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7B227-D749-9031-3689-B15C8C4E3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FD457-B0F3-66C0-FC3F-6816B4A3C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EB82E-8B8A-21E3-BE6C-251B0E06F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12C75-73F1-CDEB-74EA-ED957283A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FD819-0CDE-910F-47C4-6D1F87BCB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28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E19CF-2579-BFE6-E36B-3D4CB78E1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B846FA-E365-9F80-2343-FC4259A24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CBA83-2753-DAF7-2025-1BBB39973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76D65-9B21-5955-33FD-05D54C18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60DC2-4FFC-1222-F623-6A6B02850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9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31108-5F61-63E0-ADC4-78E52507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ADA03-8CFF-D531-5727-42502BA8A8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2662F-ED94-DEED-30D3-EB8B8DDBC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84BE9-9112-A142-2972-24DB04174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CFEA2-552D-676C-D4DD-DAC8EB377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99B80-7532-F7CF-A58E-C9C48432D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87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4CBF0-1EED-5602-AB5B-0AE202A58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E6DAD-6364-83EC-3C6B-C060E406F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FADD9-A443-CDE4-C065-381ACCDA0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79F89-4791-EA2E-87A6-38DA1F16F6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0B59DC-0C08-999E-BEC0-3AC490F51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9624BF-FF3A-BF7B-F62D-6FCC3F75C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D5A859-9FE4-AA83-02B9-04AEF52DE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39AA9A-CA93-CC71-77EF-19A856799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6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C27FB-48C7-67B2-5299-12744BBAF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15CA89-6860-72F3-9B10-694E2E196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A056B-6CFB-BD3C-80EA-F2F63A8A7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EDA651-1DF7-8923-38A3-C6900332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61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712A04-D1E3-BEB8-284B-E1ED698B2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1D8E1B-FA94-6B17-74C8-7D17238F2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D7792B-E7F7-C385-51DD-550BAEF5E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46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15659-E2CA-4381-C59B-B9B1DD8E3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2CE92-5392-A3A5-D235-51FFF1285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9036B0-C20B-BBC7-C0A8-3A0D94462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A2036-636F-2CAC-E55D-6E27D973E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F3DDD6-DE48-04E8-74BE-5F07EE0E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1D2333-DDAA-8499-C0E1-124589545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7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B671C-C0CB-8E85-B468-49002A596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9BFF91-B908-B04F-C1A4-0260E6AA19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33994B-59EF-D005-4C27-3ADBD13CE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0C93D-0BB3-D063-A71A-DBA82248C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79B22-F5BC-4751-688E-641890CF9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0EDC4E-7815-53B2-B359-F52E77A02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9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E741D2-8513-7146-3D13-CFDE3A5F4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86F4D-0B71-CEC4-E40F-A2E31AFBC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29698-6E4B-745B-489A-C9F003E9F7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93D40-B5B3-4EAE-8F35-3F9D150696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8821A2-333B-83DB-F705-923C8519C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059F8-BDE9-58DA-86EC-2B28CB7F5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5F32E-5009-42C0-A287-A3D819CE3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0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3FF41-DE7A-5BAE-2F02-55C142C9C2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 LORD, HOW LONG?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A6928-B8F1-2426-C937-1A71B0C3FA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Habakkuk 1:1-4</a:t>
            </a:r>
          </a:p>
        </p:txBody>
      </p:sp>
    </p:spTree>
    <p:extLst>
      <p:ext uri="{BB962C8B-B14F-4D97-AF65-F5344CB8AC3E}">
        <p14:creationId xmlns:p14="http://schemas.microsoft.com/office/powerpoint/2010/main" val="1036017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062C4-E6A7-7965-EEE9-3EF6E9BE4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PATIENCE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315AB-8321-F024-54E1-2BC23F1B2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true of individuals is often also true of entire Nations.</a:t>
            </a:r>
          </a:p>
          <a:p>
            <a:r>
              <a:rPr lang="en-US" dirty="0"/>
              <a:t>God is patient, but the Bible shows us His patience has a limit.</a:t>
            </a:r>
          </a:p>
          <a:p>
            <a:r>
              <a:rPr lang="en-US" dirty="0"/>
              <a:t>God had already proven He would judge His people as a Nation when Assyria conquered the Northern Kingdom of Israel in 722 BC.</a:t>
            </a:r>
          </a:p>
          <a:p>
            <a:r>
              <a:rPr lang="en-US" dirty="0"/>
              <a:t>Habakkuk says Judah did not learn the lesson from Israel.</a:t>
            </a:r>
          </a:p>
        </p:txBody>
      </p:sp>
    </p:spTree>
    <p:extLst>
      <p:ext uri="{BB962C8B-B14F-4D97-AF65-F5344CB8AC3E}">
        <p14:creationId xmlns:p14="http://schemas.microsoft.com/office/powerpoint/2010/main" val="935380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77D4-0112-918A-0F4B-9CB5807E4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92D80-F8AE-395F-38E2-8C2D969DB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When chaos and corruption abound, cry out ceaselessly to God! </a:t>
            </a:r>
          </a:p>
          <a:p>
            <a:r>
              <a:rPr lang="en-US" b="1" dirty="0"/>
              <a:t>The Cry of the Prophet </a:t>
            </a:r>
            <a:r>
              <a:rPr lang="en-US" dirty="0"/>
              <a:t>is the dominant theme . . . 				›The Character of the Cry.							›The Conditions of the Cry.							›The Consequences of the Cry.</a:t>
            </a:r>
          </a:p>
        </p:txBody>
      </p:sp>
    </p:spTree>
    <p:extLst>
      <p:ext uri="{BB962C8B-B14F-4D97-AF65-F5344CB8AC3E}">
        <p14:creationId xmlns:p14="http://schemas.microsoft.com/office/powerpoint/2010/main" val="214797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9D917-7930-BA42-3810-795503E05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CHARACTER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26809-B43C-D46E-680C-8C3545B27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cry “How long?” indicates </a:t>
            </a:r>
            <a:r>
              <a:rPr lang="en-US" b="1" dirty="0"/>
              <a:t>perseverance in prayerful lament</a:t>
            </a:r>
            <a:r>
              <a:rPr lang="en-US" dirty="0"/>
              <a:t>.												</a:t>
            </a:r>
            <a:r>
              <a:rPr lang="en-US" i="1" dirty="0"/>
              <a:t>“Why, O Lord, do you stand far away? Why do You hide Yourself in times of trouble?” </a:t>
            </a:r>
            <a:r>
              <a:rPr lang="en-US" dirty="0"/>
              <a:t>(Ps 10:1) 							</a:t>
            </a:r>
            <a:r>
              <a:rPr lang="en-US" i="1" dirty="0"/>
              <a:t>“How long, O Lord? Will You forget me forever?” </a:t>
            </a:r>
            <a:r>
              <a:rPr lang="en-US" dirty="0"/>
              <a:t>(Ps 13:1)		</a:t>
            </a:r>
            <a:r>
              <a:rPr lang="en-US" i="1" dirty="0"/>
              <a:t>“How long, O Lord, will You look on? Rescue me from their destruction” </a:t>
            </a:r>
            <a:r>
              <a:rPr lang="en-US" dirty="0"/>
              <a:t>(Ps 35:17).									“Men ought always to pray and not lose heart” (Luke 18:1).</a:t>
            </a:r>
          </a:p>
          <a:p>
            <a:r>
              <a:rPr lang="en-US" b="1" dirty="0"/>
              <a:t>Lesson #1</a:t>
            </a:r>
            <a:r>
              <a:rPr lang="en-US" dirty="0"/>
              <a:t> – Cry out </a:t>
            </a:r>
            <a:r>
              <a:rPr lang="en-US" dirty="0">
                <a:solidFill>
                  <a:srgbClr val="FF0000"/>
                </a:solidFill>
              </a:rPr>
              <a:t>Ceaselessly</a:t>
            </a:r>
            <a:r>
              <a:rPr lang="en-US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23079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DA567-EE68-28A4-4F01-924190A5E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CHARACTER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75604-DF90-B1EC-5872-FE4DBB0D6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Lesson #2</a:t>
            </a:r>
            <a:r>
              <a:rPr lang="en-US" dirty="0"/>
              <a:t> – Cry out </a:t>
            </a:r>
            <a:r>
              <a:rPr lang="en-US" dirty="0">
                <a:solidFill>
                  <a:srgbClr val="FF0000"/>
                </a:solidFill>
              </a:rPr>
              <a:t>Truthfully</a:t>
            </a:r>
            <a:r>
              <a:rPr lang="en-US" dirty="0"/>
              <a:t>.																		</a:t>
            </a:r>
            <a:r>
              <a:rPr lang="en-US" i="1" dirty="0"/>
              <a:t>“O Lord, You will not hear . . . You will not save” </a:t>
            </a:r>
            <a:r>
              <a:rPr lang="en-US" dirty="0"/>
              <a:t>(v. 2). </a:t>
            </a:r>
          </a:p>
          <a:p>
            <a:r>
              <a:rPr lang="en-US" dirty="0"/>
              <a:t>God had revealed Himself as the God who hears the cries of His people (Ex 2:23-25; 3:7; </a:t>
            </a:r>
            <a:r>
              <a:rPr lang="en-US" dirty="0" err="1"/>
              <a:t>Jdgs</a:t>
            </a:r>
            <a:r>
              <a:rPr lang="en-US" dirty="0"/>
              <a:t> 2:16-23).</a:t>
            </a:r>
          </a:p>
          <a:p>
            <a:r>
              <a:rPr lang="en-US" dirty="0"/>
              <a:t>Habakkuk wonders </a:t>
            </a:r>
            <a:r>
              <a:rPr lang="en-US" u="sng" dirty="0"/>
              <a:t>why</a:t>
            </a:r>
            <a:r>
              <a:rPr lang="en-US" dirty="0"/>
              <a:t> God isn’t hearing or helping. 															›</a:t>
            </a:r>
            <a:r>
              <a:rPr lang="en-US" b="1" dirty="0"/>
              <a:t>To not hear = to not help</a:t>
            </a:r>
          </a:p>
        </p:txBody>
      </p:sp>
    </p:spTree>
    <p:extLst>
      <p:ext uri="{BB962C8B-B14F-4D97-AF65-F5344CB8AC3E}">
        <p14:creationId xmlns:p14="http://schemas.microsoft.com/office/powerpoint/2010/main" val="3198645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7205E-104C-FF7D-B600-163F42A1F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CHARACTER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25601-8FE9-0241-34A9-E49DB29AE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Lesson #3</a:t>
            </a:r>
            <a:r>
              <a:rPr lang="en-US" dirty="0"/>
              <a:t> – Cry out </a:t>
            </a:r>
            <a:r>
              <a:rPr lang="en-US" dirty="0">
                <a:solidFill>
                  <a:srgbClr val="FF0000"/>
                </a:solidFill>
              </a:rPr>
              <a:t>Carefully</a:t>
            </a:r>
            <a:r>
              <a:rPr lang="en-US" dirty="0"/>
              <a:t>. 																			</a:t>
            </a:r>
            <a:r>
              <a:rPr lang="en-US" i="1" dirty="0"/>
              <a:t>“Why do You make me see iniquity? Why do You look idly at wrong?” </a:t>
            </a:r>
            <a:r>
              <a:rPr lang="en-US" dirty="0"/>
              <a:t>(v. 3)</a:t>
            </a:r>
          </a:p>
          <a:p>
            <a:r>
              <a:rPr lang="en-US" dirty="0"/>
              <a:t>Being raw and real with God is one thing, accusing God is another.</a:t>
            </a:r>
          </a:p>
        </p:txBody>
      </p:sp>
    </p:spTree>
    <p:extLst>
      <p:ext uri="{BB962C8B-B14F-4D97-AF65-F5344CB8AC3E}">
        <p14:creationId xmlns:p14="http://schemas.microsoft.com/office/powerpoint/2010/main" val="2511044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62016-9655-F598-6B4D-AEF3D29DE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CONDITIONS (vv. 2-3)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2B540-3F47-35A7-4B59-E88430062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society is summarized in </a:t>
            </a:r>
            <a:r>
              <a:rPr lang="en-US" u="sng" dirty="0"/>
              <a:t>three couplets</a:t>
            </a:r>
            <a:r>
              <a:rPr lang="en-US" dirty="0"/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Iniquity / Wrong </a:t>
            </a:r>
            <a:r>
              <a:rPr lang="en-US" dirty="0"/>
              <a:t>– “wicked / mischief.”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highlight>
                  <a:srgbClr val="FFFF00"/>
                </a:highlight>
              </a:rPr>
              <a:t>Violence </a:t>
            </a:r>
            <a:r>
              <a:rPr lang="en-US" b="1" dirty="0"/>
              <a:t>/ Destruction </a:t>
            </a:r>
            <a:r>
              <a:rPr lang="en-US" dirty="0"/>
              <a:t>– “oppression / ruin” (see Gen 6:11).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Strife / Contention </a:t>
            </a:r>
            <a:r>
              <a:rPr lang="en-US" dirty="0"/>
              <a:t>– legal words indicating mass litigation. </a:t>
            </a:r>
          </a:p>
        </p:txBody>
      </p:sp>
    </p:spTree>
    <p:extLst>
      <p:ext uri="{BB962C8B-B14F-4D97-AF65-F5344CB8AC3E}">
        <p14:creationId xmlns:p14="http://schemas.microsoft.com/office/powerpoint/2010/main" val="56674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F858E-0C53-1EDE-9567-7E623952A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CONSEQUENCE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482C2-C3B1-C486-0D52-88EA0CA8E6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Verse 4 is stunning – </a:t>
            </a:r>
            <a:r>
              <a:rPr lang="en-US" dirty="0">
                <a:solidFill>
                  <a:srgbClr val="FF0000"/>
                </a:solidFill>
              </a:rPr>
              <a:t>“So the Law (</a:t>
            </a:r>
            <a:r>
              <a:rPr lang="en-US" i="1" dirty="0">
                <a:solidFill>
                  <a:srgbClr val="FF0000"/>
                </a:solidFill>
              </a:rPr>
              <a:t>Torah</a:t>
            </a:r>
            <a:r>
              <a:rPr lang="en-US" dirty="0">
                <a:solidFill>
                  <a:srgbClr val="FF0000"/>
                </a:solidFill>
              </a:rPr>
              <a:t>) is paralyzed!”</a:t>
            </a:r>
            <a:r>
              <a:rPr lang="en-US" dirty="0"/>
              <a:t>															›Paralyzed means “numb, lame, impotent.”					›Nobody seems to care what God says anymore!</a:t>
            </a:r>
          </a:p>
          <a:p>
            <a:r>
              <a:rPr lang="en-US" dirty="0"/>
              <a:t>There </a:t>
            </a:r>
            <a:r>
              <a:rPr lang="en-US" b="1" dirty="0"/>
              <a:t>aren’t enough righteous people </a:t>
            </a:r>
            <a:r>
              <a:rPr lang="en-US" dirty="0"/>
              <a:t>to change anything.														“The wicked surround the righteous” (v. 4). 					</a:t>
            </a:r>
            <a:r>
              <a:rPr lang="en-US" i="1" dirty="0"/>
              <a:t>“It is time for the Lord to act, for Your law has been broken” </a:t>
            </a:r>
            <a:r>
              <a:rPr lang="en-US" dirty="0"/>
              <a:t>(Ps 119:126).  </a:t>
            </a:r>
          </a:p>
        </p:txBody>
      </p:sp>
    </p:spTree>
    <p:extLst>
      <p:ext uri="{BB962C8B-B14F-4D97-AF65-F5344CB8AC3E}">
        <p14:creationId xmlns:p14="http://schemas.microsoft.com/office/powerpoint/2010/main" val="1555726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1D1E4-9341-9DB0-10E9-6E2C8E1EB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36759-85A5-A15D-ED33-855165457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fact that Habakkuk is still crying out shows he hasn’t lost hope.</a:t>
            </a:r>
          </a:p>
          <a:p>
            <a:r>
              <a:rPr lang="en-US" dirty="0"/>
              <a:t>But, is our hope in the Law of God? 																		“For we know the Law is spiritual, but I am of the flesh, sold under sin” (Rom 7:14).									“For God has done what the Law could not do, </a:t>
            </a:r>
            <a:r>
              <a:rPr lang="en-US" dirty="0">
                <a:solidFill>
                  <a:srgbClr val="FF0000"/>
                </a:solidFill>
              </a:rPr>
              <a:t>by sending His own Son</a:t>
            </a:r>
            <a:r>
              <a:rPr lang="en-US" dirty="0"/>
              <a:t> in the likeness of sinful flesh” (Rom 8:3). </a:t>
            </a:r>
          </a:p>
        </p:txBody>
      </p:sp>
    </p:spTree>
    <p:extLst>
      <p:ext uri="{BB962C8B-B14F-4D97-AF65-F5344CB8AC3E}">
        <p14:creationId xmlns:p14="http://schemas.microsoft.com/office/powerpoint/2010/main" val="2896205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711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O LORD, HOW LONG?</vt:lpstr>
      <vt:lpstr>GOD’S PATIENCE</vt:lpstr>
      <vt:lpstr>THE POINT</vt:lpstr>
      <vt:lpstr>THE CHARACTER</vt:lpstr>
      <vt:lpstr>THE CHARACTER</vt:lpstr>
      <vt:lpstr>THE CHARACTER</vt:lpstr>
      <vt:lpstr>THE CONDITIONS (vv. 2-3)</vt:lpstr>
      <vt:lpstr>THE CONSEQUENCE</vt:lpstr>
      <vt:lpstr>HOPE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Dave Leffler</cp:lastModifiedBy>
  <cp:revision>3</cp:revision>
  <dcterms:created xsi:type="dcterms:W3CDTF">2024-08-25T17:20:44Z</dcterms:created>
  <dcterms:modified xsi:type="dcterms:W3CDTF">2024-09-17T23:32:59Z</dcterms:modified>
</cp:coreProperties>
</file>