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C8D5C-C7C1-57D3-C953-AAB1EFD151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61C1915-F4FF-7DF3-0BFD-4E0067E4A22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98757B7-AF25-81F1-1EA5-C47A48948ACA}"/>
              </a:ext>
            </a:extLst>
          </p:cNvPr>
          <p:cNvSpPr>
            <a:spLocks noGrp="1"/>
          </p:cNvSpPr>
          <p:nvPr>
            <p:ph type="dt" sz="half" idx="10"/>
          </p:nvPr>
        </p:nvSpPr>
        <p:spPr/>
        <p:txBody>
          <a:bodyPr/>
          <a:lstStyle/>
          <a:p>
            <a:fld id="{3894053D-45A2-411E-BC44-0C6D31FE740A}" type="datetimeFigureOut">
              <a:rPr lang="en-US" smtClean="0"/>
              <a:t>10/29/2024</a:t>
            </a:fld>
            <a:endParaRPr lang="en-US"/>
          </a:p>
        </p:txBody>
      </p:sp>
      <p:sp>
        <p:nvSpPr>
          <p:cNvPr id="5" name="Footer Placeholder 4">
            <a:extLst>
              <a:ext uri="{FF2B5EF4-FFF2-40B4-BE49-F238E27FC236}">
                <a16:creationId xmlns:a16="http://schemas.microsoft.com/office/drawing/2014/main" id="{848B5BE1-BAD6-EF06-5344-409C1668BA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8B418F-79BF-B84B-A82F-18EA0B673651}"/>
              </a:ext>
            </a:extLst>
          </p:cNvPr>
          <p:cNvSpPr>
            <a:spLocks noGrp="1"/>
          </p:cNvSpPr>
          <p:nvPr>
            <p:ph type="sldNum" sz="quarter" idx="12"/>
          </p:nvPr>
        </p:nvSpPr>
        <p:spPr/>
        <p:txBody>
          <a:bodyPr/>
          <a:lstStyle/>
          <a:p>
            <a:fld id="{2FD88AFD-BD72-442B-BE9A-E41D0811EAA3}" type="slidenum">
              <a:rPr lang="en-US" smtClean="0"/>
              <a:t>‹#›</a:t>
            </a:fld>
            <a:endParaRPr lang="en-US"/>
          </a:p>
        </p:txBody>
      </p:sp>
    </p:spTree>
    <p:extLst>
      <p:ext uri="{BB962C8B-B14F-4D97-AF65-F5344CB8AC3E}">
        <p14:creationId xmlns:p14="http://schemas.microsoft.com/office/powerpoint/2010/main" val="1182556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6FFA8-D972-322D-5F8D-3C4780DC7AE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FEFC66-C577-5DF4-6F38-F2650D56C6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CF9801-F0E1-08B1-8620-0312DF24AA0A}"/>
              </a:ext>
            </a:extLst>
          </p:cNvPr>
          <p:cNvSpPr>
            <a:spLocks noGrp="1"/>
          </p:cNvSpPr>
          <p:nvPr>
            <p:ph type="dt" sz="half" idx="10"/>
          </p:nvPr>
        </p:nvSpPr>
        <p:spPr/>
        <p:txBody>
          <a:bodyPr/>
          <a:lstStyle/>
          <a:p>
            <a:fld id="{3894053D-45A2-411E-BC44-0C6D31FE740A}" type="datetimeFigureOut">
              <a:rPr lang="en-US" smtClean="0"/>
              <a:t>10/29/2024</a:t>
            </a:fld>
            <a:endParaRPr lang="en-US"/>
          </a:p>
        </p:txBody>
      </p:sp>
      <p:sp>
        <p:nvSpPr>
          <p:cNvPr id="5" name="Footer Placeholder 4">
            <a:extLst>
              <a:ext uri="{FF2B5EF4-FFF2-40B4-BE49-F238E27FC236}">
                <a16:creationId xmlns:a16="http://schemas.microsoft.com/office/drawing/2014/main" id="{8A08F8BE-FCD6-5CD3-8516-B6B906E08F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E69F37-025E-D489-D9A1-FACBE423DA02}"/>
              </a:ext>
            </a:extLst>
          </p:cNvPr>
          <p:cNvSpPr>
            <a:spLocks noGrp="1"/>
          </p:cNvSpPr>
          <p:nvPr>
            <p:ph type="sldNum" sz="quarter" idx="12"/>
          </p:nvPr>
        </p:nvSpPr>
        <p:spPr/>
        <p:txBody>
          <a:bodyPr/>
          <a:lstStyle/>
          <a:p>
            <a:fld id="{2FD88AFD-BD72-442B-BE9A-E41D0811EAA3}" type="slidenum">
              <a:rPr lang="en-US" smtClean="0"/>
              <a:t>‹#›</a:t>
            </a:fld>
            <a:endParaRPr lang="en-US"/>
          </a:p>
        </p:txBody>
      </p:sp>
    </p:spTree>
    <p:extLst>
      <p:ext uri="{BB962C8B-B14F-4D97-AF65-F5344CB8AC3E}">
        <p14:creationId xmlns:p14="http://schemas.microsoft.com/office/powerpoint/2010/main" val="1930332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7BA82F-E7B9-2E26-56A7-5B129C938E3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965DA19-95AB-160E-5CAC-0222EE4460E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19FEB5-0810-9CA7-7625-B02C6B483568}"/>
              </a:ext>
            </a:extLst>
          </p:cNvPr>
          <p:cNvSpPr>
            <a:spLocks noGrp="1"/>
          </p:cNvSpPr>
          <p:nvPr>
            <p:ph type="dt" sz="half" idx="10"/>
          </p:nvPr>
        </p:nvSpPr>
        <p:spPr/>
        <p:txBody>
          <a:bodyPr/>
          <a:lstStyle/>
          <a:p>
            <a:fld id="{3894053D-45A2-411E-BC44-0C6D31FE740A}" type="datetimeFigureOut">
              <a:rPr lang="en-US" smtClean="0"/>
              <a:t>10/29/2024</a:t>
            </a:fld>
            <a:endParaRPr lang="en-US"/>
          </a:p>
        </p:txBody>
      </p:sp>
      <p:sp>
        <p:nvSpPr>
          <p:cNvPr id="5" name="Footer Placeholder 4">
            <a:extLst>
              <a:ext uri="{FF2B5EF4-FFF2-40B4-BE49-F238E27FC236}">
                <a16:creationId xmlns:a16="http://schemas.microsoft.com/office/drawing/2014/main" id="{CEB6E1B4-6079-3806-99FE-324273A8CC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8990D4-2DF0-AD4E-8D7B-B22269D8B073}"/>
              </a:ext>
            </a:extLst>
          </p:cNvPr>
          <p:cNvSpPr>
            <a:spLocks noGrp="1"/>
          </p:cNvSpPr>
          <p:nvPr>
            <p:ph type="sldNum" sz="quarter" idx="12"/>
          </p:nvPr>
        </p:nvSpPr>
        <p:spPr/>
        <p:txBody>
          <a:bodyPr/>
          <a:lstStyle/>
          <a:p>
            <a:fld id="{2FD88AFD-BD72-442B-BE9A-E41D0811EAA3}" type="slidenum">
              <a:rPr lang="en-US" smtClean="0"/>
              <a:t>‹#›</a:t>
            </a:fld>
            <a:endParaRPr lang="en-US"/>
          </a:p>
        </p:txBody>
      </p:sp>
    </p:spTree>
    <p:extLst>
      <p:ext uri="{BB962C8B-B14F-4D97-AF65-F5344CB8AC3E}">
        <p14:creationId xmlns:p14="http://schemas.microsoft.com/office/powerpoint/2010/main" val="3711216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89E55-C902-ECCE-CEEC-73B502815B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2F1F82D-F6C0-4360-9F13-BDC8F09389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6874D6-A131-F86A-02B6-5D2C1194B6FE}"/>
              </a:ext>
            </a:extLst>
          </p:cNvPr>
          <p:cNvSpPr>
            <a:spLocks noGrp="1"/>
          </p:cNvSpPr>
          <p:nvPr>
            <p:ph type="dt" sz="half" idx="10"/>
          </p:nvPr>
        </p:nvSpPr>
        <p:spPr/>
        <p:txBody>
          <a:bodyPr/>
          <a:lstStyle/>
          <a:p>
            <a:fld id="{3894053D-45A2-411E-BC44-0C6D31FE740A}" type="datetimeFigureOut">
              <a:rPr lang="en-US" smtClean="0"/>
              <a:t>10/29/2024</a:t>
            </a:fld>
            <a:endParaRPr lang="en-US"/>
          </a:p>
        </p:txBody>
      </p:sp>
      <p:sp>
        <p:nvSpPr>
          <p:cNvPr id="5" name="Footer Placeholder 4">
            <a:extLst>
              <a:ext uri="{FF2B5EF4-FFF2-40B4-BE49-F238E27FC236}">
                <a16:creationId xmlns:a16="http://schemas.microsoft.com/office/drawing/2014/main" id="{67831129-35FE-B2C3-1D1F-997662BD85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4144F9-A734-EEA2-1E13-771333E3C47E}"/>
              </a:ext>
            </a:extLst>
          </p:cNvPr>
          <p:cNvSpPr>
            <a:spLocks noGrp="1"/>
          </p:cNvSpPr>
          <p:nvPr>
            <p:ph type="sldNum" sz="quarter" idx="12"/>
          </p:nvPr>
        </p:nvSpPr>
        <p:spPr/>
        <p:txBody>
          <a:bodyPr/>
          <a:lstStyle/>
          <a:p>
            <a:fld id="{2FD88AFD-BD72-442B-BE9A-E41D0811EAA3}" type="slidenum">
              <a:rPr lang="en-US" smtClean="0"/>
              <a:t>‹#›</a:t>
            </a:fld>
            <a:endParaRPr lang="en-US"/>
          </a:p>
        </p:txBody>
      </p:sp>
    </p:spTree>
    <p:extLst>
      <p:ext uri="{BB962C8B-B14F-4D97-AF65-F5344CB8AC3E}">
        <p14:creationId xmlns:p14="http://schemas.microsoft.com/office/powerpoint/2010/main" val="3123333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1D42D-553D-34E7-F93B-98AC7211652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8FCC535-BCA1-E9CA-6C6A-1E995295BA9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439833-1515-22A7-01BB-2F11E50B86B5}"/>
              </a:ext>
            </a:extLst>
          </p:cNvPr>
          <p:cNvSpPr>
            <a:spLocks noGrp="1"/>
          </p:cNvSpPr>
          <p:nvPr>
            <p:ph type="dt" sz="half" idx="10"/>
          </p:nvPr>
        </p:nvSpPr>
        <p:spPr/>
        <p:txBody>
          <a:bodyPr/>
          <a:lstStyle/>
          <a:p>
            <a:fld id="{3894053D-45A2-411E-BC44-0C6D31FE740A}" type="datetimeFigureOut">
              <a:rPr lang="en-US" smtClean="0"/>
              <a:t>10/29/2024</a:t>
            </a:fld>
            <a:endParaRPr lang="en-US"/>
          </a:p>
        </p:txBody>
      </p:sp>
      <p:sp>
        <p:nvSpPr>
          <p:cNvPr id="5" name="Footer Placeholder 4">
            <a:extLst>
              <a:ext uri="{FF2B5EF4-FFF2-40B4-BE49-F238E27FC236}">
                <a16:creationId xmlns:a16="http://schemas.microsoft.com/office/drawing/2014/main" id="{A7248AA2-A69B-A509-1CE8-D0F35C4F37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4C197B-2BE0-07A6-E55A-90F1E0CD4F62}"/>
              </a:ext>
            </a:extLst>
          </p:cNvPr>
          <p:cNvSpPr>
            <a:spLocks noGrp="1"/>
          </p:cNvSpPr>
          <p:nvPr>
            <p:ph type="sldNum" sz="quarter" idx="12"/>
          </p:nvPr>
        </p:nvSpPr>
        <p:spPr/>
        <p:txBody>
          <a:bodyPr/>
          <a:lstStyle/>
          <a:p>
            <a:fld id="{2FD88AFD-BD72-442B-BE9A-E41D0811EAA3}" type="slidenum">
              <a:rPr lang="en-US" smtClean="0"/>
              <a:t>‹#›</a:t>
            </a:fld>
            <a:endParaRPr lang="en-US"/>
          </a:p>
        </p:txBody>
      </p:sp>
    </p:spTree>
    <p:extLst>
      <p:ext uri="{BB962C8B-B14F-4D97-AF65-F5344CB8AC3E}">
        <p14:creationId xmlns:p14="http://schemas.microsoft.com/office/powerpoint/2010/main" val="4022828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6BD02-9294-FDA2-ABE9-42D322E149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949E97-959F-E280-0783-13E73864E09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6E604F4-5BE4-2290-B2A3-53D05B01B4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1A843D0-4DFE-C407-2CC8-A354735509F1}"/>
              </a:ext>
            </a:extLst>
          </p:cNvPr>
          <p:cNvSpPr>
            <a:spLocks noGrp="1"/>
          </p:cNvSpPr>
          <p:nvPr>
            <p:ph type="dt" sz="half" idx="10"/>
          </p:nvPr>
        </p:nvSpPr>
        <p:spPr/>
        <p:txBody>
          <a:bodyPr/>
          <a:lstStyle/>
          <a:p>
            <a:fld id="{3894053D-45A2-411E-BC44-0C6D31FE740A}" type="datetimeFigureOut">
              <a:rPr lang="en-US" smtClean="0"/>
              <a:t>10/29/2024</a:t>
            </a:fld>
            <a:endParaRPr lang="en-US"/>
          </a:p>
        </p:txBody>
      </p:sp>
      <p:sp>
        <p:nvSpPr>
          <p:cNvPr id="6" name="Footer Placeholder 5">
            <a:extLst>
              <a:ext uri="{FF2B5EF4-FFF2-40B4-BE49-F238E27FC236}">
                <a16:creationId xmlns:a16="http://schemas.microsoft.com/office/drawing/2014/main" id="{E2F22857-A247-56C9-51E5-F4B09FC3CE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E4E930-E89A-9D34-7720-3E6189F2767F}"/>
              </a:ext>
            </a:extLst>
          </p:cNvPr>
          <p:cNvSpPr>
            <a:spLocks noGrp="1"/>
          </p:cNvSpPr>
          <p:nvPr>
            <p:ph type="sldNum" sz="quarter" idx="12"/>
          </p:nvPr>
        </p:nvSpPr>
        <p:spPr/>
        <p:txBody>
          <a:bodyPr/>
          <a:lstStyle/>
          <a:p>
            <a:fld id="{2FD88AFD-BD72-442B-BE9A-E41D0811EAA3}" type="slidenum">
              <a:rPr lang="en-US" smtClean="0"/>
              <a:t>‹#›</a:t>
            </a:fld>
            <a:endParaRPr lang="en-US"/>
          </a:p>
        </p:txBody>
      </p:sp>
    </p:spTree>
    <p:extLst>
      <p:ext uri="{BB962C8B-B14F-4D97-AF65-F5344CB8AC3E}">
        <p14:creationId xmlns:p14="http://schemas.microsoft.com/office/powerpoint/2010/main" val="1817894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8A96F-836B-7316-DF63-7D6AB1709AD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C9AC36-3C97-AEF2-2CBB-43F039068B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E68E86-8BD4-8C99-10B8-88F6D468CC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49FFC1F-A1B9-E026-9327-366F621C6B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955D34-417D-0161-92A6-93007CF3B95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A293543-EC62-6418-6A0F-1625A338E951}"/>
              </a:ext>
            </a:extLst>
          </p:cNvPr>
          <p:cNvSpPr>
            <a:spLocks noGrp="1"/>
          </p:cNvSpPr>
          <p:nvPr>
            <p:ph type="dt" sz="half" idx="10"/>
          </p:nvPr>
        </p:nvSpPr>
        <p:spPr/>
        <p:txBody>
          <a:bodyPr/>
          <a:lstStyle/>
          <a:p>
            <a:fld id="{3894053D-45A2-411E-BC44-0C6D31FE740A}" type="datetimeFigureOut">
              <a:rPr lang="en-US" smtClean="0"/>
              <a:t>10/29/2024</a:t>
            </a:fld>
            <a:endParaRPr lang="en-US"/>
          </a:p>
        </p:txBody>
      </p:sp>
      <p:sp>
        <p:nvSpPr>
          <p:cNvPr id="8" name="Footer Placeholder 7">
            <a:extLst>
              <a:ext uri="{FF2B5EF4-FFF2-40B4-BE49-F238E27FC236}">
                <a16:creationId xmlns:a16="http://schemas.microsoft.com/office/drawing/2014/main" id="{764F97E6-3385-5B46-5B0C-96B47300353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6D0B8DF-B1B8-3A51-4CA6-F7638601830E}"/>
              </a:ext>
            </a:extLst>
          </p:cNvPr>
          <p:cNvSpPr>
            <a:spLocks noGrp="1"/>
          </p:cNvSpPr>
          <p:nvPr>
            <p:ph type="sldNum" sz="quarter" idx="12"/>
          </p:nvPr>
        </p:nvSpPr>
        <p:spPr/>
        <p:txBody>
          <a:bodyPr/>
          <a:lstStyle/>
          <a:p>
            <a:fld id="{2FD88AFD-BD72-442B-BE9A-E41D0811EAA3}" type="slidenum">
              <a:rPr lang="en-US" smtClean="0"/>
              <a:t>‹#›</a:t>
            </a:fld>
            <a:endParaRPr lang="en-US"/>
          </a:p>
        </p:txBody>
      </p:sp>
    </p:spTree>
    <p:extLst>
      <p:ext uri="{BB962C8B-B14F-4D97-AF65-F5344CB8AC3E}">
        <p14:creationId xmlns:p14="http://schemas.microsoft.com/office/powerpoint/2010/main" val="3495962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74E27-694A-91B1-BFA9-B22780CD562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22350B-2FA8-FCFB-BB2F-084FD45C3ACE}"/>
              </a:ext>
            </a:extLst>
          </p:cNvPr>
          <p:cNvSpPr>
            <a:spLocks noGrp="1"/>
          </p:cNvSpPr>
          <p:nvPr>
            <p:ph type="dt" sz="half" idx="10"/>
          </p:nvPr>
        </p:nvSpPr>
        <p:spPr/>
        <p:txBody>
          <a:bodyPr/>
          <a:lstStyle/>
          <a:p>
            <a:fld id="{3894053D-45A2-411E-BC44-0C6D31FE740A}" type="datetimeFigureOut">
              <a:rPr lang="en-US" smtClean="0"/>
              <a:t>10/29/2024</a:t>
            </a:fld>
            <a:endParaRPr lang="en-US"/>
          </a:p>
        </p:txBody>
      </p:sp>
      <p:sp>
        <p:nvSpPr>
          <p:cNvPr id="4" name="Footer Placeholder 3">
            <a:extLst>
              <a:ext uri="{FF2B5EF4-FFF2-40B4-BE49-F238E27FC236}">
                <a16:creationId xmlns:a16="http://schemas.microsoft.com/office/drawing/2014/main" id="{70A32159-3F16-0F74-9BE6-D555F03741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98CE0F7-FF37-623E-8960-1FF59DA1AD2B}"/>
              </a:ext>
            </a:extLst>
          </p:cNvPr>
          <p:cNvSpPr>
            <a:spLocks noGrp="1"/>
          </p:cNvSpPr>
          <p:nvPr>
            <p:ph type="sldNum" sz="quarter" idx="12"/>
          </p:nvPr>
        </p:nvSpPr>
        <p:spPr/>
        <p:txBody>
          <a:bodyPr/>
          <a:lstStyle/>
          <a:p>
            <a:fld id="{2FD88AFD-BD72-442B-BE9A-E41D0811EAA3}" type="slidenum">
              <a:rPr lang="en-US" smtClean="0"/>
              <a:t>‹#›</a:t>
            </a:fld>
            <a:endParaRPr lang="en-US"/>
          </a:p>
        </p:txBody>
      </p:sp>
    </p:spTree>
    <p:extLst>
      <p:ext uri="{BB962C8B-B14F-4D97-AF65-F5344CB8AC3E}">
        <p14:creationId xmlns:p14="http://schemas.microsoft.com/office/powerpoint/2010/main" val="2465936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F27A35-C2D9-915C-9F25-98EBC43494B7}"/>
              </a:ext>
            </a:extLst>
          </p:cNvPr>
          <p:cNvSpPr>
            <a:spLocks noGrp="1"/>
          </p:cNvSpPr>
          <p:nvPr>
            <p:ph type="dt" sz="half" idx="10"/>
          </p:nvPr>
        </p:nvSpPr>
        <p:spPr/>
        <p:txBody>
          <a:bodyPr/>
          <a:lstStyle/>
          <a:p>
            <a:fld id="{3894053D-45A2-411E-BC44-0C6D31FE740A}" type="datetimeFigureOut">
              <a:rPr lang="en-US" smtClean="0"/>
              <a:t>10/29/2024</a:t>
            </a:fld>
            <a:endParaRPr lang="en-US"/>
          </a:p>
        </p:txBody>
      </p:sp>
      <p:sp>
        <p:nvSpPr>
          <p:cNvPr id="3" name="Footer Placeholder 2">
            <a:extLst>
              <a:ext uri="{FF2B5EF4-FFF2-40B4-BE49-F238E27FC236}">
                <a16:creationId xmlns:a16="http://schemas.microsoft.com/office/drawing/2014/main" id="{56746D31-73B2-3FC5-3E81-FC937F846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0254B2F-B800-1441-4BDB-768EA29F8254}"/>
              </a:ext>
            </a:extLst>
          </p:cNvPr>
          <p:cNvSpPr>
            <a:spLocks noGrp="1"/>
          </p:cNvSpPr>
          <p:nvPr>
            <p:ph type="sldNum" sz="quarter" idx="12"/>
          </p:nvPr>
        </p:nvSpPr>
        <p:spPr/>
        <p:txBody>
          <a:bodyPr/>
          <a:lstStyle/>
          <a:p>
            <a:fld id="{2FD88AFD-BD72-442B-BE9A-E41D0811EAA3}" type="slidenum">
              <a:rPr lang="en-US" smtClean="0"/>
              <a:t>‹#›</a:t>
            </a:fld>
            <a:endParaRPr lang="en-US"/>
          </a:p>
        </p:txBody>
      </p:sp>
    </p:spTree>
    <p:extLst>
      <p:ext uri="{BB962C8B-B14F-4D97-AF65-F5344CB8AC3E}">
        <p14:creationId xmlns:p14="http://schemas.microsoft.com/office/powerpoint/2010/main" val="1634566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F38DA-55DB-537D-86F0-A84B81BE60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FD83AD9-BF43-28CF-9211-C58DD60A81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CEE7180-0BD6-466A-748D-5D374AC7FA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37586B-2A72-AE5E-2CBC-0EB278449BC6}"/>
              </a:ext>
            </a:extLst>
          </p:cNvPr>
          <p:cNvSpPr>
            <a:spLocks noGrp="1"/>
          </p:cNvSpPr>
          <p:nvPr>
            <p:ph type="dt" sz="half" idx="10"/>
          </p:nvPr>
        </p:nvSpPr>
        <p:spPr/>
        <p:txBody>
          <a:bodyPr/>
          <a:lstStyle/>
          <a:p>
            <a:fld id="{3894053D-45A2-411E-BC44-0C6D31FE740A}" type="datetimeFigureOut">
              <a:rPr lang="en-US" smtClean="0"/>
              <a:t>10/29/2024</a:t>
            </a:fld>
            <a:endParaRPr lang="en-US"/>
          </a:p>
        </p:txBody>
      </p:sp>
      <p:sp>
        <p:nvSpPr>
          <p:cNvPr id="6" name="Footer Placeholder 5">
            <a:extLst>
              <a:ext uri="{FF2B5EF4-FFF2-40B4-BE49-F238E27FC236}">
                <a16:creationId xmlns:a16="http://schemas.microsoft.com/office/drawing/2014/main" id="{854876D5-463C-EA91-F64E-74213621B5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7389A5-C0D2-1CAC-E842-7531D31ED7D3}"/>
              </a:ext>
            </a:extLst>
          </p:cNvPr>
          <p:cNvSpPr>
            <a:spLocks noGrp="1"/>
          </p:cNvSpPr>
          <p:nvPr>
            <p:ph type="sldNum" sz="quarter" idx="12"/>
          </p:nvPr>
        </p:nvSpPr>
        <p:spPr/>
        <p:txBody>
          <a:bodyPr/>
          <a:lstStyle/>
          <a:p>
            <a:fld id="{2FD88AFD-BD72-442B-BE9A-E41D0811EAA3}" type="slidenum">
              <a:rPr lang="en-US" smtClean="0"/>
              <a:t>‹#›</a:t>
            </a:fld>
            <a:endParaRPr lang="en-US"/>
          </a:p>
        </p:txBody>
      </p:sp>
    </p:spTree>
    <p:extLst>
      <p:ext uri="{BB962C8B-B14F-4D97-AF65-F5344CB8AC3E}">
        <p14:creationId xmlns:p14="http://schemas.microsoft.com/office/powerpoint/2010/main" val="3356044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85CE7-AA97-5F45-72A2-C650684B2A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4618A09-74A0-EAAF-064B-E1F6CE4264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85344B-BCC8-D22B-6C2D-ADD95E4303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482CB2-8585-D003-829E-C5870A6063F4}"/>
              </a:ext>
            </a:extLst>
          </p:cNvPr>
          <p:cNvSpPr>
            <a:spLocks noGrp="1"/>
          </p:cNvSpPr>
          <p:nvPr>
            <p:ph type="dt" sz="half" idx="10"/>
          </p:nvPr>
        </p:nvSpPr>
        <p:spPr/>
        <p:txBody>
          <a:bodyPr/>
          <a:lstStyle/>
          <a:p>
            <a:fld id="{3894053D-45A2-411E-BC44-0C6D31FE740A}" type="datetimeFigureOut">
              <a:rPr lang="en-US" smtClean="0"/>
              <a:t>10/29/2024</a:t>
            </a:fld>
            <a:endParaRPr lang="en-US"/>
          </a:p>
        </p:txBody>
      </p:sp>
      <p:sp>
        <p:nvSpPr>
          <p:cNvPr id="6" name="Footer Placeholder 5">
            <a:extLst>
              <a:ext uri="{FF2B5EF4-FFF2-40B4-BE49-F238E27FC236}">
                <a16:creationId xmlns:a16="http://schemas.microsoft.com/office/drawing/2014/main" id="{E39CE271-0220-978C-5CB3-07BE40D0BB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CB117F-F3E8-1940-5D54-3D8B74B57824}"/>
              </a:ext>
            </a:extLst>
          </p:cNvPr>
          <p:cNvSpPr>
            <a:spLocks noGrp="1"/>
          </p:cNvSpPr>
          <p:nvPr>
            <p:ph type="sldNum" sz="quarter" idx="12"/>
          </p:nvPr>
        </p:nvSpPr>
        <p:spPr/>
        <p:txBody>
          <a:bodyPr/>
          <a:lstStyle/>
          <a:p>
            <a:fld id="{2FD88AFD-BD72-442B-BE9A-E41D0811EAA3}" type="slidenum">
              <a:rPr lang="en-US" smtClean="0"/>
              <a:t>‹#›</a:t>
            </a:fld>
            <a:endParaRPr lang="en-US"/>
          </a:p>
        </p:txBody>
      </p:sp>
    </p:spTree>
    <p:extLst>
      <p:ext uri="{BB962C8B-B14F-4D97-AF65-F5344CB8AC3E}">
        <p14:creationId xmlns:p14="http://schemas.microsoft.com/office/powerpoint/2010/main" val="786570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36BFBF-1E58-D195-0DBC-1F8C2AC5AD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52847A4-C731-CCCE-8462-E2F57D9302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5CB35B-3591-C64D-B618-1B1593A38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94053D-45A2-411E-BC44-0C6D31FE740A}" type="datetimeFigureOut">
              <a:rPr lang="en-US" smtClean="0"/>
              <a:t>10/29/2024</a:t>
            </a:fld>
            <a:endParaRPr lang="en-US"/>
          </a:p>
        </p:txBody>
      </p:sp>
      <p:sp>
        <p:nvSpPr>
          <p:cNvPr id="5" name="Footer Placeholder 4">
            <a:extLst>
              <a:ext uri="{FF2B5EF4-FFF2-40B4-BE49-F238E27FC236}">
                <a16:creationId xmlns:a16="http://schemas.microsoft.com/office/drawing/2014/main" id="{97776EE0-F3E7-56AD-5944-01E6E44D71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68EFDE1-F6B9-78EB-3ED1-0A9F88BECC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D88AFD-BD72-442B-BE9A-E41D0811EAA3}" type="slidenum">
              <a:rPr lang="en-US" smtClean="0"/>
              <a:t>‹#›</a:t>
            </a:fld>
            <a:endParaRPr lang="en-US"/>
          </a:p>
        </p:txBody>
      </p:sp>
    </p:spTree>
    <p:extLst>
      <p:ext uri="{BB962C8B-B14F-4D97-AF65-F5344CB8AC3E}">
        <p14:creationId xmlns:p14="http://schemas.microsoft.com/office/powerpoint/2010/main" val="2656065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4EE1F-058D-6F37-7943-026B8DCA9CCD}"/>
              </a:ext>
            </a:extLst>
          </p:cNvPr>
          <p:cNvSpPr>
            <a:spLocks noGrp="1"/>
          </p:cNvSpPr>
          <p:nvPr>
            <p:ph type="ctrTitle"/>
          </p:nvPr>
        </p:nvSpPr>
        <p:spPr/>
        <p:txBody>
          <a:bodyPr/>
          <a:lstStyle/>
          <a:p>
            <a:r>
              <a:rPr lang="en-US" dirty="0"/>
              <a:t>CURSED CHALDEAN KINGDOM</a:t>
            </a:r>
          </a:p>
        </p:txBody>
      </p:sp>
      <p:sp>
        <p:nvSpPr>
          <p:cNvPr id="3" name="Subtitle 2">
            <a:extLst>
              <a:ext uri="{FF2B5EF4-FFF2-40B4-BE49-F238E27FC236}">
                <a16:creationId xmlns:a16="http://schemas.microsoft.com/office/drawing/2014/main" id="{F0C8F442-A954-7152-0BA4-98C4D34A47C7}"/>
              </a:ext>
            </a:extLst>
          </p:cNvPr>
          <p:cNvSpPr>
            <a:spLocks noGrp="1"/>
          </p:cNvSpPr>
          <p:nvPr>
            <p:ph type="subTitle" idx="1"/>
          </p:nvPr>
        </p:nvSpPr>
        <p:spPr/>
        <p:txBody>
          <a:bodyPr/>
          <a:lstStyle/>
          <a:p>
            <a:r>
              <a:rPr lang="en-US" b="1" dirty="0"/>
              <a:t>Habakkuk 2:5-17</a:t>
            </a:r>
          </a:p>
        </p:txBody>
      </p:sp>
    </p:spTree>
    <p:extLst>
      <p:ext uri="{BB962C8B-B14F-4D97-AF65-F5344CB8AC3E}">
        <p14:creationId xmlns:p14="http://schemas.microsoft.com/office/powerpoint/2010/main" val="1003004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8C3D3-B36B-8020-B719-0422CA7C9B82}"/>
              </a:ext>
            </a:extLst>
          </p:cNvPr>
          <p:cNvSpPr>
            <a:spLocks noGrp="1"/>
          </p:cNvSpPr>
          <p:nvPr>
            <p:ph type="title"/>
          </p:nvPr>
        </p:nvSpPr>
        <p:spPr/>
        <p:txBody>
          <a:bodyPr/>
          <a:lstStyle/>
          <a:p>
            <a:r>
              <a:rPr lang="en-US" dirty="0"/>
              <a:t>THE BIG IDEA</a:t>
            </a:r>
          </a:p>
        </p:txBody>
      </p:sp>
      <p:sp>
        <p:nvSpPr>
          <p:cNvPr id="3" name="Content Placeholder 2">
            <a:extLst>
              <a:ext uri="{FF2B5EF4-FFF2-40B4-BE49-F238E27FC236}">
                <a16:creationId xmlns:a16="http://schemas.microsoft.com/office/drawing/2014/main" id="{2878666C-507F-6468-F0D4-FBB85E3F9F2D}"/>
              </a:ext>
            </a:extLst>
          </p:cNvPr>
          <p:cNvSpPr>
            <a:spLocks noGrp="1"/>
          </p:cNvSpPr>
          <p:nvPr>
            <p:ph idx="1"/>
          </p:nvPr>
        </p:nvSpPr>
        <p:spPr/>
        <p:txBody>
          <a:bodyPr/>
          <a:lstStyle/>
          <a:p>
            <a:pPr algn="ctr"/>
            <a:r>
              <a:rPr lang="en-US" dirty="0"/>
              <a:t>God, and God alone, is the truly glorious King of Creation. 														›And His glory comes </a:t>
            </a:r>
            <a:r>
              <a:rPr lang="en-US" u="sng" dirty="0"/>
              <a:t>by way of</a:t>
            </a:r>
            <a:r>
              <a:rPr lang="en-US" dirty="0"/>
              <a:t> this curse (see Ex. 14:14-31).																</a:t>
            </a:r>
          </a:p>
          <a:p>
            <a:pPr marL="0" indent="0" algn="ctr">
              <a:buNone/>
            </a:pPr>
            <a:r>
              <a:rPr lang="en-US" dirty="0"/>
              <a:t>	</a:t>
            </a:r>
            <a:r>
              <a:rPr lang="en-US" b="1" i="1" dirty="0"/>
              <a:t>“Righteousness and justice are the foundation of His throne” (Ps 89:14).</a:t>
            </a:r>
          </a:p>
        </p:txBody>
      </p:sp>
    </p:spTree>
    <p:extLst>
      <p:ext uri="{BB962C8B-B14F-4D97-AF65-F5344CB8AC3E}">
        <p14:creationId xmlns:p14="http://schemas.microsoft.com/office/powerpoint/2010/main" val="642970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CC8CD-C156-A629-1145-0AE4E559C16B}"/>
              </a:ext>
            </a:extLst>
          </p:cNvPr>
          <p:cNvSpPr>
            <a:spLocks noGrp="1"/>
          </p:cNvSpPr>
          <p:nvPr>
            <p:ph type="title"/>
          </p:nvPr>
        </p:nvSpPr>
        <p:spPr/>
        <p:txBody>
          <a:bodyPr/>
          <a:lstStyle/>
          <a:p>
            <a:r>
              <a:rPr lang="en-US" dirty="0"/>
              <a:t>GOD’S GLORY BY WAY OF THE CURSE</a:t>
            </a:r>
          </a:p>
        </p:txBody>
      </p:sp>
      <p:sp>
        <p:nvSpPr>
          <p:cNvPr id="3" name="Content Placeholder 2">
            <a:extLst>
              <a:ext uri="{FF2B5EF4-FFF2-40B4-BE49-F238E27FC236}">
                <a16:creationId xmlns:a16="http://schemas.microsoft.com/office/drawing/2014/main" id="{6924B245-6AC4-EAA2-37F7-3005E244A7BE}"/>
              </a:ext>
            </a:extLst>
          </p:cNvPr>
          <p:cNvSpPr>
            <a:spLocks noGrp="1"/>
          </p:cNvSpPr>
          <p:nvPr>
            <p:ph idx="1"/>
          </p:nvPr>
        </p:nvSpPr>
        <p:spPr/>
        <p:txBody>
          <a:bodyPr/>
          <a:lstStyle/>
          <a:p>
            <a:r>
              <a:rPr lang="en-US" dirty="0"/>
              <a:t>Five “Woe’s” or curses are pronounced, but the first four form a unified </a:t>
            </a:r>
            <a:r>
              <a:rPr lang="en-US" i="1" dirty="0" err="1"/>
              <a:t>inclusio</a:t>
            </a:r>
            <a:r>
              <a:rPr lang="en-US" i="1" dirty="0"/>
              <a:t> </a:t>
            </a:r>
            <a:r>
              <a:rPr lang="en-US" dirty="0"/>
              <a:t>(bracketed by vv. 8, 17). </a:t>
            </a:r>
          </a:p>
          <a:p>
            <a:r>
              <a:rPr lang="en-US" dirty="0"/>
              <a:t>The unified theme is that God’s glory will be seen </a:t>
            </a:r>
            <a:r>
              <a:rPr lang="en-US" b="1" i="1" u="sng" dirty="0"/>
              <a:t>even</a:t>
            </a:r>
            <a:r>
              <a:rPr lang="en-US" dirty="0"/>
              <a:t> in judgment. </a:t>
            </a:r>
          </a:p>
        </p:txBody>
      </p:sp>
    </p:spTree>
    <p:extLst>
      <p:ext uri="{BB962C8B-B14F-4D97-AF65-F5344CB8AC3E}">
        <p14:creationId xmlns:p14="http://schemas.microsoft.com/office/powerpoint/2010/main" val="2025470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C16AE-951D-F706-4023-01BD87305EA8}"/>
              </a:ext>
            </a:extLst>
          </p:cNvPr>
          <p:cNvSpPr>
            <a:spLocks noGrp="1"/>
          </p:cNvSpPr>
          <p:nvPr>
            <p:ph type="title"/>
          </p:nvPr>
        </p:nvSpPr>
        <p:spPr/>
        <p:txBody>
          <a:bodyPr/>
          <a:lstStyle/>
          <a:p>
            <a:r>
              <a:rPr lang="en-US" dirty="0"/>
              <a:t>WOE #1 – Economics (vv. 6-8)</a:t>
            </a:r>
          </a:p>
        </p:txBody>
      </p:sp>
      <p:sp>
        <p:nvSpPr>
          <p:cNvPr id="3" name="Content Placeholder 2">
            <a:extLst>
              <a:ext uri="{FF2B5EF4-FFF2-40B4-BE49-F238E27FC236}">
                <a16:creationId xmlns:a16="http://schemas.microsoft.com/office/drawing/2014/main" id="{B32DDC5D-E513-6DD3-8460-BFF04E4CC46F}"/>
              </a:ext>
            </a:extLst>
          </p:cNvPr>
          <p:cNvSpPr>
            <a:spLocks noGrp="1"/>
          </p:cNvSpPr>
          <p:nvPr>
            <p:ph idx="1"/>
          </p:nvPr>
        </p:nvSpPr>
        <p:spPr/>
        <p:txBody>
          <a:bodyPr>
            <a:normAutofit/>
          </a:bodyPr>
          <a:lstStyle/>
          <a:p>
            <a:r>
              <a:rPr lang="en-US" dirty="0"/>
              <a:t>The sin here is </a:t>
            </a:r>
            <a:r>
              <a:rPr lang="en-US" dirty="0">
                <a:solidFill>
                  <a:srgbClr val="FF0000"/>
                </a:solidFill>
              </a:rPr>
              <a:t>greed</a:t>
            </a:r>
            <a:r>
              <a:rPr lang="en-US" dirty="0"/>
              <a:t> (see 1:6). 																		“The rich rules over the poor, and the borrower is slave to the lender” (Prov 22:7). 									›The Great Reversal happened to Babylon at the hands of the Medes and Persians, almost overnight (Dan 5). 					›See also Mic 2:1-4; Isa 21:5-9; 33:1.</a:t>
            </a:r>
          </a:p>
          <a:p>
            <a:r>
              <a:rPr lang="en-US" dirty="0"/>
              <a:t>The national debt of the United States topped $35 trillion this year, an all-time high (</a:t>
            </a:r>
            <a:r>
              <a:rPr lang="en-US" i="1" dirty="0"/>
              <a:t>The Epoch Times, </a:t>
            </a:r>
            <a:r>
              <a:rPr lang="en-US" dirty="0"/>
              <a:t>Jul 31-Aug 6, 2024). </a:t>
            </a:r>
          </a:p>
        </p:txBody>
      </p:sp>
    </p:spTree>
    <p:extLst>
      <p:ext uri="{BB962C8B-B14F-4D97-AF65-F5344CB8AC3E}">
        <p14:creationId xmlns:p14="http://schemas.microsoft.com/office/powerpoint/2010/main" val="358863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8C6F3-113D-570F-DB1D-F37774EBF2FA}"/>
              </a:ext>
            </a:extLst>
          </p:cNvPr>
          <p:cNvSpPr>
            <a:spLocks noGrp="1"/>
          </p:cNvSpPr>
          <p:nvPr>
            <p:ph type="title"/>
          </p:nvPr>
        </p:nvSpPr>
        <p:spPr/>
        <p:txBody>
          <a:bodyPr/>
          <a:lstStyle/>
          <a:p>
            <a:r>
              <a:rPr lang="en-US" dirty="0"/>
              <a:t>WOE #2 – Safety (vv. 9-11)</a:t>
            </a:r>
          </a:p>
        </p:txBody>
      </p:sp>
      <p:sp>
        <p:nvSpPr>
          <p:cNvPr id="3" name="Content Placeholder 2">
            <a:extLst>
              <a:ext uri="{FF2B5EF4-FFF2-40B4-BE49-F238E27FC236}">
                <a16:creationId xmlns:a16="http://schemas.microsoft.com/office/drawing/2014/main" id="{7D4B1B47-E8AC-56C4-3543-14665664D8A9}"/>
              </a:ext>
            </a:extLst>
          </p:cNvPr>
          <p:cNvSpPr>
            <a:spLocks noGrp="1"/>
          </p:cNvSpPr>
          <p:nvPr>
            <p:ph idx="1"/>
          </p:nvPr>
        </p:nvSpPr>
        <p:spPr/>
        <p:txBody>
          <a:bodyPr/>
          <a:lstStyle/>
          <a:p>
            <a:r>
              <a:rPr lang="en-US" dirty="0"/>
              <a:t>The sin here is idolizing national / military </a:t>
            </a:r>
            <a:r>
              <a:rPr lang="en-US" dirty="0">
                <a:solidFill>
                  <a:srgbClr val="FF0000"/>
                </a:solidFill>
              </a:rPr>
              <a:t>security</a:t>
            </a:r>
            <a:r>
              <a:rPr lang="en-US" dirty="0"/>
              <a:t>. 															›Babylon tried to set its nest higher than heaven (Isa 14:13; </a:t>
            </a:r>
            <a:r>
              <a:rPr lang="en-US" dirty="0" err="1"/>
              <a:t>Jer</a:t>
            </a:r>
            <a:r>
              <a:rPr lang="en-US" dirty="0"/>
              <a:t> 49:16) and in so doing cut off many peoples (</a:t>
            </a:r>
            <a:r>
              <a:rPr lang="en-US" dirty="0" err="1"/>
              <a:t>Hab</a:t>
            </a:r>
            <a:r>
              <a:rPr lang="en-US" dirty="0"/>
              <a:t> 1:9, 15, 17). </a:t>
            </a:r>
          </a:p>
          <a:p>
            <a:pPr marL="0" indent="0">
              <a:buNone/>
            </a:pPr>
            <a:endParaRPr lang="en-US" dirty="0"/>
          </a:p>
          <a:p>
            <a:pPr marL="0" indent="0">
              <a:buNone/>
            </a:pPr>
            <a:endParaRPr lang="en-US" dirty="0"/>
          </a:p>
          <a:p>
            <a:pPr marL="0" indent="0" algn="ctr">
              <a:buNone/>
            </a:pPr>
            <a:r>
              <a:rPr lang="en-US" b="1" i="1" dirty="0"/>
              <a:t>“Unless the Lord builds the house, they labor in vain who build it” (Psalm 127:1). </a:t>
            </a:r>
          </a:p>
        </p:txBody>
      </p:sp>
    </p:spTree>
    <p:extLst>
      <p:ext uri="{BB962C8B-B14F-4D97-AF65-F5344CB8AC3E}">
        <p14:creationId xmlns:p14="http://schemas.microsoft.com/office/powerpoint/2010/main" val="3914875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18C9F-EB5F-B953-CD49-C1949E274110}"/>
              </a:ext>
            </a:extLst>
          </p:cNvPr>
          <p:cNvSpPr>
            <a:spLocks noGrp="1"/>
          </p:cNvSpPr>
          <p:nvPr>
            <p:ph type="title"/>
          </p:nvPr>
        </p:nvSpPr>
        <p:spPr/>
        <p:txBody>
          <a:bodyPr/>
          <a:lstStyle/>
          <a:p>
            <a:r>
              <a:rPr lang="en-US" dirty="0"/>
              <a:t>WOE #3 – Civil Engineering (vv. 12-14)</a:t>
            </a:r>
          </a:p>
        </p:txBody>
      </p:sp>
      <p:sp>
        <p:nvSpPr>
          <p:cNvPr id="3" name="Content Placeholder 2">
            <a:extLst>
              <a:ext uri="{FF2B5EF4-FFF2-40B4-BE49-F238E27FC236}">
                <a16:creationId xmlns:a16="http://schemas.microsoft.com/office/drawing/2014/main" id="{7F7F17AB-19DF-87F9-D72A-37938B1D4B74}"/>
              </a:ext>
            </a:extLst>
          </p:cNvPr>
          <p:cNvSpPr>
            <a:spLocks noGrp="1"/>
          </p:cNvSpPr>
          <p:nvPr>
            <p:ph idx="1"/>
          </p:nvPr>
        </p:nvSpPr>
        <p:spPr/>
        <p:txBody>
          <a:bodyPr/>
          <a:lstStyle/>
          <a:p>
            <a:r>
              <a:rPr lang="en-US" dirty="0"/>
              <a:t>The sin here is </a:t>
            </a:r>
            <a:r>
              <a:rPr lang="en-US" dirty="0">
                <a:solidFill>
                  <a:srgbClr val="FF0000"/>
                </a:solidFill>
              </a:rPr>
              <a:t>bloodshed</a:t>
            </a:r>
            <a:r>
              <a:rPr lang="en-US" dirty="0"/>
              <a:t>. 																			›Babylon was built by slave labor (</a:t>
            </a:r>
            <a:r>
              <a:rPr lang="en-US" dirty="0" err="1"/>
              <a:t>Jer</a:t>
            </a:r>
            <a:r>
              <a:rPr lang="en-US" dirty="0"/>
              <a:t> 51:58). 				›God condemned Judah for the same sin (Mic 3:9-12).</a:t>
            </a:r>
          </a:p>
          <a:p>
            <a:r>
              <a:rPr lang="en-US" dirty="0"/>
              <a:t>Yet God’s glory will cover the earth, even in and through the rise and fall of nations!  </a:t>
            </a:r>
          </a:p>
        </p:txBody>
      </p:sp>
    </p:spTree>
    <p:extLst>
      <p:ext uri="{BB962C8B-B14F-4D97-AF65-F5344CB8AC3E}">
        <p14:creationId xmlns:p14="http://schemas.microsoft.com/office/powerpoint/2010/main" val="209343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D3EA3-319F-3E2E-D3C9-A82C8D7193B9}"/>
              </a:ext>
            </a:extLst>
          </p:cNvPr>
          <p:cNvSpPr>
            <a:spLocks noGrp="1"/>
          </p:cNvSpPr>
          <p:nvPr>
            <p:ph type="title"/>
          </p:nvPr>
        </p:nvSpPr>
        <p:spPr/>
        <p:txBody>
          <a:bodyPr/>
          <a:lstStyle/>
          <a:p>
            <a:r>
              <a:rPr lang="en-US" dirty="0"/>
              <a:t>WOE #4 – Exports (vv. 15-17)</a:t>
            </a:r>
          </a:p>
        </p:txBody>
      </p:sp>
      <p:sp>
        <p:nvSpPr>
          <p:cNvPr id="3" name="Content Placeholder 2">
            <a:extLst>
              <a:ext uri="{FF2B5EF4-FFF2-40B4-BE49-F238E27FC236}">
                <a16:creationId xmlns:a16="http://schemas.microsoft.com/office/drawing/2014/main" id="{D3CC3B4E-278B-6C4F-C413-0F0C5E08B685}"/>
              </a:ext>
            </a:extLst>
          </p:cNvPr>
          <p:cNvSpPr>
            <a:spLocks noGrp="1"/>
          </p:cNvSpPr>
          <p:nvPr>
            <p:ph idx="1"/>
          </p:nvPr>
        </p:nvSpPr>
        <p:spPr/>
        <p:txBody>
          <a:bodyPr/>
          <a:lstStyle/>
          <a:p>
            <a:r>
              <a:rPr lang="en-US" dirty="0"/>
              <a:t>The sins are </a:t>
            </a:r>
            <a:r>
              <a:rPr lang="en-US" dirty="0">
                <a:solidFill>
                  <a:srgbClr val="FF0000"/>
                </a:solidFill>
              </a:rPr>
              <a:t>lewdness</a:t>
            </a:r>
            <a:r>
              <a:rPr lang="en-US" dirty="0"/>
              <a:t> and </a:t>
            </a:r>
            <a:r>
              <a:rPr lang="en-US" dirty="0">
                <a:solidFill>
                  <a:srgbClr val="FF0000"/>
                </a:solidFill>
              </a:rPr>
              <a:t>creation cruelty</a:t>
            </a:r>
            <a:r>
              <a:rPr lang="en-US" dirty="0"/>
              <a:t>. 																›The argument circles back to 2:5 and the imagery of </a:t>
            </a:r>
            <a:r>
              <a:rPr lang="en-US" b="1" dirty="0"/>
              <a:t>drunkenness</a:t>
            </a:r>
            <a:r>
              <a:rPr lang="en-US" dirty="0"/>
              <a:t> (</a:t>
            </a:r>
            <a:r>
              <a:rPr lang="en-US" dirty="0" err="1"/>
              <a:t>Jer</a:t>
            </a:r>
            <a:r>
              <a:rPr lang="en-US" dirty="0"/>
              <a:t> 51:7; Lam 4:21; Nah 3:5-6).					›Abuse of alcohol / drugs has always been linked to </a:t>
            </a:r>
            <a:r>
              <a:rPr lang="en-US" dirty="0">
                <a:solidFill>
                  <a:srgbClr val="FF0000"/>
                </a:solidFill>
              </a:rPr>
              <a:t>sickness and sexual sin.</a:t>
            </a:r>
          </a:p>
          <a:p>
            <a:r>
              <a:rPr lang="en-US" dirty="0"/>
              <a:t>The cup in the Lord’s right hand is coming upon all nations (Ps 75:8; Isa 51:22-23; </a:t>
            </a:r>
            <a:r>
              <a:rPr lang="en-US" dirty="0" err="1"/>
              <a:t>Jer</a:t>
            </a:r>
            <a:r>
              <a:rPr lang="en-US" dirty="0"/>
              <a:t> 25:15-17; </a:t>
            </a:r>
            <a:r>
              <a:rPr lang="en-US" dirty="0" err="1"/>
              <a:t>Obad</a:t>
            </a:r>
            <a:r>
              <a:rPr lang="en-US" dirty="0"/>
              <a:t> 15-16; Rev 14:9-12). </a:t>
            </a:r>
          </a:p>
        </p:txBody>
      </p:sp>
    </p:spTree>
    <p:extLst>
      <p:ext uri="{BB962C8B-B14F-4D97-AF65-F5344CB8AC3E}">
        <p14:creationId xmlns:p14="http://schemas.microsoft.com/office/powerpoint/2010/main" val="3841071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7F921-F187-AFC5-8D9B-71CCE04ACBB1}"/>
              </a:ext>
            </a:extLst>
          </p:cNvPr>
          <p:cNvSpPr>
            <a:spLocks noGrp="1"/>
          </p:cNvSpPr>
          <p:nvPr>
            <p:ph type="title"/>
          </p:nvPr>
        </p:nvSpPr>
        <p:spPr/>
        <p:txBody>
          <a:bodyPr/>
          <a:lstStyle/>
          <a:p>
            <a:r>
              <a:rPr lang="en-US" dirty="0"/>
              <a:t>GOD’S GLORY BY WAY OF CONVERSION AND THE CROSS (v. 14)</a:t>
            </a:r>
          </a:p>
        </p:txBody>
      </p:sp>
      <p:sp>
        <p:nvSpPr>
          <p:cNvPr id="3" name="Content Placeholder 2">
            <a:extLst>
              <a:ext uri="{FF2B5EF4-FFF2-40B4-BE49-F238E27FC236}">
                <a16:creationId xmlns:a16="http://schemas.microsoft.com/office/drawing/2014/main" id="{96143709-E0BF-A4BE-C8D1-140046777533}"/>
              </a:ext>
            </a:extLst>
          </p:cNvPr>
          <p:cNvSpPr>
            <a:spLocks noGrp="1"/>
          </p:cNvSpPr>
          <p:nvPr>
            <p:ph idx="1"/>
          </p:nvPr>
        </p:nvSpPr>
        <p:spPr/>
        <p:txBody>
          <a:bodyPr/>
          <a:lstStyle/>
          <a:p>
            <a:r>
              <a:rPr lang="en-US" dirty="0"/>
              <a:t>The promise of God’s global glory comes not just by way of the curse, but also by conversion! 																				›The “knowledge of the glory of Yahweh” is intimate!			›Identical language is used in the Messianic promise of Isaiah 11:1-10.											›The prayer of Solomon is answered in Jesus (Ps 72:19; Rev 22).</a:t>
            </a:r>
          </a:p>
          <a:p>
            <a:r>
              <a:rPr lang="en-US" dirty="0"/>
              <a:t>We cannot think of “the cup in the Lord’s right hand” without meditating deeply upon </a:t>
            </a:r>
            <a:r>
              <a:rPr lang="en-US" dirty="0">
                <a:solidFill>
                  <a:srgbClr val="FF0000"/>
                </a:solidFill>
              </a:rPr>
              <a:t>Christ on the cross</a:t>
            </a:r>
            <a:r>
              <a:rPr lang="en-US" dirty="0"/>
              <a:t>. </a:t>
            </a:r>
          </a:p>
        </p:txBody>
      </p:sp>
    </p:spTree>
    <p:extLst>
      <p:ext uri="{BB962C8B-B14F-4D97-AF65-F5344CB8AC3E}">
        <p14:creationId xmlns:p14="http://schemas.microsoft.com/office/powerpoint/2010/main" val="7308314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671</Words>
  <Application>Microsoft Office PowerPoint</Application>
  <PresentationFormat>Widescreen</PresentationFormat>
  <Paragraphs>25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CURSED CHALDEAN KINGDOM</vt:lpstr>
      <vt:lpstr>THE BIG IDEA</vt:lpstr>
      <vt:lpstr>GOD’S GLORY BY WAY OF THE CURSE</vt:lpstr>
      <vt:lpstr>WOE #1 – Economics (vv. 6-8)</vt:lpstr>
      <vt:lpstr>WOE #2 – Safety (vv. 9-11)</vt:lpstr>
      <vt:lpstr>WOE #3 – Civil Engineering (vv. 12-14)</vt:lpstr>
      <vt:lpstr>WOE #4 – Exports (vv. 15-17)</vt:lpstr>
      <vt:lpstr>GOD’S GLORY BY WAY OF CONVERSION AND THE CROSS (v. 14)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3</cp:revision>
  <dcterms:created xsi:type="dcterms:W3CDTF">2024-10-29T17:45:46Z</dcterms:created>
  <dcterms:modified xsi:type="dcterms:W3CDTF">2024-10-29T18:05:51Z</dcterms:modified>
</cp:coreProperties>
</file>