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4AB7-4FD1-F68F-DA02-E82E763CCF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36FF8B9-69F7-2748-D0F5-E95EA8C697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12DB5A-C0CE-D15E-742A-DDBFB671392B}"/>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F1EE47FB-DE12-5B76-C45B-14825BB7EB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882780-E830-2586-3601-F1F6549347F7}"/>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795772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847CB-063C-16FA-4C57-A397191B9D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3B00822-2194-02AD-466F-E205058154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5A3A7C-562C-59B7-EC5E-A7C93BD88550}"/>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23D04184-FCE7-ED36-DA25-4BF8F756C1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02A682-1273-99BA-0A48-778E6745B7A5}"/>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1433546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41F70DB-A245-1320-C884-2CA7E122547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C3434BA-1A88-E283-8188-6EEA94D44F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C43C3C-8653-6600-D218-FBE3FF4B2A0B}"/>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2122C36B-851A-8379-0EF2-A8C60EC49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001BAB-6ECE-D6B3-AC8D-6D004E0773B6}"/>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2573885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43D48-556A-39F0-89F1-72110FD20C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215518-1535-51A5-94D5-696C807B22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380067-5F0F-9248-51F2-A2EA4C0E8718}"/>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3C4CFD1D-92AF-5C2F-66BC-F1E5570109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95BD16-0458-0376-4E89-E9C512D66EC4}"/>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3395935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49196-815E-4C94-4C7D-6AA5724385E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C1CCD0-C92D-920B-6B9A-1A37A2BFC9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6A7BA5-16F1-2DE3-568F-CA1131456EEF}"/>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04D26133-1C9F-1552-A501-BDBDBC70D9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47A724-6DF0-87CF-FA7A-1BCB14BA012B}"/>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2325682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C52EE-81DB-800D-5010-C88B173E9D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539F92-C2C4-1352-F64E-F5DC157DC7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170DC8-0148-4984-0C10-07B5A3F4238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1C89BF-D843-28F5-81EB-0E9DD37AFBA4}"/>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6" name="Footer Placeholder 5">
            <a:extLst>
              <a:ext uri="{FF2B5EF4-FFF2-40B4-BE49-F238E27FC236}">
                <a16:creationId xmlns:a16="http://schemas.microsoft.com/office/drawing/2014/main" id="{563CE266-6FF8-03B8-8F63-2EA7011153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0A1F9D-7D1E-FBA4-B491-81B2F9396203}"/>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4153699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E1468-0E06-2364-ADD3-36F1A5FA445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E31ED2-85E7-A2EB-DA7F-9CD393FA4B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581D9F-3A13-560C-9FBD-CA767446D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4A82D3-3A1B-4B25-9C36-CFA8D1B490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DBC4A7D-8570-0D35-FD50-E67CF9960A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C2CD53-BA42-41A9-BD31-9BF281654891}"/>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8" name="Footer Placeholder 7">
            <a:extLst>
              <a:ext uri="{FF2B5EF4-FFF2-40B4-BE49-F238E27FC236}">
                <a16:creationId xmlns:a16="http://schemas.microsoft.com/office/drawing/2014/main" id="{1E8B6A8A-094D-204D-F985-B494E6C571A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D2CBED-BFF8-5049-A5C5-89D0CB6F39A7}"/>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110018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413EA-AD60-F0F1-48B3-9B49E1B347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0D0617-0E58-CF6C-EDFF-6177E8CC69EC}"/>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4" name="Footer Placeholder 3">
            <a:extLst>
              <a:ext uri="{FF2B5EF4-FFF2-40B4-BE49-F238E27FC236}">
                <a16:creationId xmlns:a16="http://schemas.microsoft.com/office/drawing/2014/main" id="{2C6A98B0-7E57-6C28-17CC-19AE0C4AD3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34F47E3-1F79-B971-F3FC-958958F77984}"/>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1215312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7800A8-B243-C8D4-C227-D5141C58070B}"/>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3" name="Footer Placeholder 2">
            <a:extLst>
              <a:ext uri="{FF2B5EF4-FFF2-40B4-BE49-F238E27FC236}">
                <a16:creationId xmlns:a16="http://schemas.microsoft.com/office/drawing/2014/main" id="{E8A5C457-AA8D-B93B-5A89-09E28E4A408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CBB67D-5939-3F9E-2F7B-67846317D5F0}"/>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3280044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AB92D-8919-9F5E-CD41-2B2B641907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611E90-A168-D168-DB8A-CCED80E3BF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0C4F78-FAE5-42D6-FB7D-01E8A1E443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8DF982-0831-3D78-EB65-465245336B91}"/>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6" name="Footer Placeholder 5">
            <a:extLst>
              <a:ext uri="{FF2B5EF4-FFF2-40B4-BE49-F238E27FC236}">
                <a16:creationId xmlns:a16="http://schemas.microsoft.com/office/drawing/2014/main" id="{0E44E920-F67E-3381-4C7C-5C68185E16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624ABE-9792-A8D7-FE20-968E4C58D8DB}"/>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3415481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31B0A-39EA-BB49-17CF-9F0C9F3A14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7D6700-74B9-0FD1-80DC-8ACB86784B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12ED98-B891-81D8-BA44-246E6305E5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04C9DF-B2B8-6828-BF84-E11F78C9CE2B}"/>
              </a:ext>
            </a:extLst>
          </p:cNvPr>
          <p:cNvSpPr>
            <a:spLocks noGrp="1"/>
          </p:cNvSpPr>
          <p:nvPr>
            <p:ph type="dt" sz="half" idx="10"/>
          </p:nvPr>
        </p:nvSpPr>
        <p:spPr/>
        <p:txBody>
          <a:bodyPr/>
          <a:lstStyle/>
          <a:p>
            <a:fld id="{CE97F164-A19D-48EC-83C4-06FE229D4080}" type="datetimeFigureOut">
              <a:rPr lang="en-US" smtClean="0"/>
              <a:t>12/3/2024</a:t>
            </a:fld>
            <a:endParaRPr lang="en-US"/>
          </a:p>
        </p:txBody>
      </p:sp>
      <p:sp>
        <p:nvSpPr>
          <p:cNvPr id="6" name="Footer Placeholder 5">
            <a:extLst>
              <a:ext uri="{FF2B5EF4-FFF2-40B4-BE49-F238E27FC236}">
                <a16:creationId xmlns:a16="http://schemas.microsoft.com/office/drawing/2014/main" id="{F5EABEA5-D789-56EE-404D-8D484221E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82BE0F-90EC-19B8-AF0A-B0F8594A72C0}"/>
              </a:ext>
            </a:extLst>
          </p:cNvPr>
          <p:cNvSpPr>
            <a:spLocks noGrp="1"/>
          </p:cNvSpPr>
          <p:nvPr>
            <p:ph type="sldNum" sz="quarter" idx="12"/>
          </p:nvPr>
        </p:nvSpPr>
        <p:spPr/>
        <p:txBody>
          <a:bodyPr/>
          <a:lstStyle/>
          <a:p>
            <a:fld id="{3D085122-AE39-4BD2-A66A-5AA6D0F05748}" type="slidenum">
              <a:rPr lang="en-US" smtClean="0"/>
              <a:t>‹#›</a:t>
            </a:fld>
            <a:endParaRPr lang="en-US"/>
          </a:p>
        </p:txBody>
      </p:sp>
    </p:spTree>
    <p:extLst>
      <p:ext uri="{BB962C8B-B14F-4D97-AF65-F5344CB8AC3E}">
        <p14:creationId xmlns:p14="http://schemas.microsoft.com/office/powerpoint/2010/main" val="189476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670A44-22CD-C583-B5A7-34997649D3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A5B644-6524-5AFE-916C-8372F0E79D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663E10-9E81-D6BD-450B-C6E6E17920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97F164-A19D-48EC-83C4-06FE229D4080}" type="datetimeFigureOut">
              <a:rPr lang="en-US" smtClean="0"/>
              <a:t>12/3/2024</a:t>
            </a:fld>
            <a:endParaRPr lang="en-US"/>
          </a:p>
        </p:txBody>
      </p:sp>
      <p:sp>
        <p:nvSpPr>
          <p:cNvPr id="5" name="Footer Placeholder 4">
            <a:extLst>
              <a:ext uri="{FF2B5EF4-FFF2-40B4-BE49-F238E27FC236}">
                <a16:creationId xmlns:a16="http://schemas.microsoft.com/office/drawing/2014/main" id="{6C8EBC1B-B0CA-9BCF-FC6D-39F91ACF2F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6837B2F-E502-755C-9A36-CE0A028B4B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085122-AE39-4BD2-A66A-5AA6D0F05748}" type="slidenum">
              <a:rPr lang="en-US" smtClean="0"/>
              <a:t>‹#›</a:t>
            </a:fld>
            <a:endParaRPr lang="en-US"/>
          </a:p>
        </p:txBody>
      </p:sp>
    </p:spTree>
    <p:extLst>
      <p:ext uri="{BB962C8B-B14F-4D97-AF65-F5344CB8AC3E}">
        <p14:creationId xmlns:p14="http://schemas.microsoft.com/office/powerpoint/2010/main" val="1726107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7174-CB2C-6520-DCAA-2D016EB6CA48}"/>
              </a:ext>
            </a:extLst>
          </p:cNvPr>
          <p:cNvSpPr>
            <a:spLocks noGrp="1"/>
          </p:cNvSpPr>
          <p:nvPr>
            <p:ph type="ctrTitle"/>
          </p:nvPr>
        </p:nvSpPr>
        <p:spPr/>
        <p:txBody>
          <a:bodyPr/>
          <a:lstStyle/>
          <a:p>
            <a:r>
              <a:rPr lang="en-US" dirty="0"/>
              <a:t>ALL-CONSUMING WORSHIP</a:t>
            </a:r>
          </a:p>
        </p:txBody>
      </p:sp>
      <p:sp>
        <p:nvSpPr>
          <p:cNvPr id="3" name="Subtitle 2">
            <a:extLst>
              <a:ext uri="{FF2B5EF4-FFF2-40B4-BE49-F238E27FC236}">
                <a16:creationId xmlns:a16="http://schemas.microsoft.com/office/drawing/2014/main" id="{3AA4158E-6A8C-649A-D82C-220497F80727}"/>
              </a:ext>
            </a:extLst>
          </p:cNvPr>
          <p:cNvSpPr>
            <a:spLocks noGrp="1"/>
          </p:cNvSpPr>
          <p:nvPr>
            <p:ph type="subTitle" idx="1"/>
          </p:nvPr>
        </p:nvSpPr>
        <p:spPr/>
        <p:txBody>
          <a:bodyPr/>
          <a:lstStyle/>
          <a:p>
            <a:r>
              <a:rPr lang="en-US" b="1" dirty="0"/>
              <a:t>Habakkuk 3:16-19</a:t>
            </a:r>
          </a:p>
        </p:txBody>
      </p:sp>
    </p:spTree>
    <p:extLst>
      <p:ext uri="{BB962C8B-B14F-4D97-AF65-F5344CB8AC3E}">
        <p14:creationId xmlns:p14="http://schemas.microsoft.com/office/powerpoint/2010/main" val="885359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FA7F9-E1FB-D26A-BC5B-85CEDEDC9CF5}"/>
              </a:ext>
            </a:extLst>
          </p:cNvPr>
          <p:cNvSpPr>
            <a:spLocks noGrp="1"/>
          </p:cNvSpPr>
          <p:nvPr>
            <p:ph type="title"/>
          </p:nvPr>
        </p:nvSpPr>
        <p:spPr/>
        <p:txBody>
          <a:bodyPr/>
          <a:lstStyle/>
          <a:p>
            <a:r>
              <a:rPr lang="en-US" dirty="0"/>
              <a:t>PERSONAL AND NATIONAL DISASTER</a:t>
            </a:r>
          </a:p>
        </p:txBody>
      </p:sp>
      <p:sp>
        <p:nvSpPr>
          <p:cNvPr id="3" name="Content Placeholder 2">
            <a:extLst>
              <a:ext uri="{FF2B5EF4-FFF2-40B4-BE49-F238E27FC236}">
                <a16:creationId xmlns:a16="http://schemas.microsoft.com/office/drawing/2014/main" id="{DD1E8115-EB5E-ACB7-4B58-86E6BEE6E9BD}"/>
              </a:ext>
            </a:extLst>
          </p:cNvPr>
          <p:cNvSpPr>
            <a:spLocks noGrp="1"/>
          </p:cNvSpPr>
          <p:nvPr>
            <p:ph idx="1"/>
          </p:nvPr>
        </p:nvSpPr>
        <p:spPr/>
        <p:txBody>
          <a:bodyPr/>
          <a:lstStyle/>
          <a:p>
            <a:r>
              <a:rPr lang="en-US" dirty="0"/>
              <a:t>How do you respond when personal tragedy strikes?</a:t>
            </a:r>
          </a:p>
          <a:p>
            <a:r>
              <a:rPr lang="en-US" dirty="0"/>
              <a:t>Try to imagine the horror Habakkuk faces, which is on a national, even inter-national scale.</a:t>
            </a:r>
          </a:p>
          <a:p>
            <a:r>
              <a:rPr lang="en-US" dirty="0"/>
              <a:t>David Prior wrote, “It is Bosnia, Vietnam and Rwanda rolled into one.” </a:t>
            </a:r>
          </a:p>
          <a:p>
            <a:r>
              <a:rPr lang="en-US" dirty="0"/>
              <a:t>Habakkuk </a:t>
            </a:r>
            <a:r>
              <a:rPr lang="en-US" u="sng" dirty="0"/>
              <a:t>worships</a:t>
            </a:r>
            <a:r>
              <a:rPr lang="en-US" dirty="0"/>
              <a:t> his way out of the pit! </a:t>
            </a:r>
          </a:p>
        </p:txBody>
      </p:sp>
    </p:spTree>
    <p:extLst>
      <p:ext uri="{BB962C8B-B14F-4D97-AF65-F5344CB8AC3E}">
        <p14:creationId xmlns:p14="http://schemas.microsoft.com/office/powerpoint/2010/main" val="2781228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295A2-0D07-EE3C-C686-8913742EA235}"/>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C6A7A67B-1C79-06A0-E11A-98CE1FE9C3CE}"/>
              </a:ext>
            </a:extLst>
          </p:cNvPr>
          <p:cNvSpPr>
            <a:spLocks noGrp="1"/>
          </p:cNvSpPr>
          <p:nvPr>
            <p:ph idx="1"/>
          </p:nvPr>
        </p:nvSpPr>
        <p:spPr/>
        <p:txBody>
          <a:bodyPr/>
          <a:lstStyle/>
          <a:p>
            <a:r>
              <a:rPr lang="en-US" dirty="0"/>
              <a:t>All-consuming Worship of the all-powerful God produces joyful triumph. </a:t>
            </a:r>
          </a:p>
        </p:txBody>
      </p:sp>
    </p:spTree>
    <p:extLst>
      <p:ext uri="{BB962C8B-B14F-4D97-AF65-F5344CB8AC3E}">
        <p14:creationId xmlns:p14="http://schemas.microsoft.com/office/powerpoint/2010/main" val="3052898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E29E7-A6A7-FB80-59D4-E17D08F183D2}"/>
              </a:ext>
            </a:extLst>
          </p:cNvPr>
          <p:cNvSpPr>
            <a:spLocks noGrp="1"/>
          </p:cNvSpPr>
          <p:nvPr>
            <p:ph type="title"/>
          </p:nvPr>
        </p:nvSpPr>
        <p:spPr/>
        <p:txBody>
          <a:bodyPr/>
          <a:lstStyle/>
          <a:p>
            <a:r>
              <a:rPr lang="en-US" dirty="0"/>
              <a:t>ALL-CONSUMING WORSHIP</a:t>
            </a:r>
          </a:p>
        </p:txBody>
      </p:sp>
      <p:sp>
        <p:nvSpPr>
          <p:cNvPr id="3" name="Content Placeholder 2">
            <a:extLst>
              <a:ext uri="{FF2B5EF4-FFF2-40B4-BE49-F238E27FC236}">
                <a16:creationId xmlns:a16="http://schemas.microsoft.com/office/drawing/2014/main" id="{9DAB4F28-999A-13E3-52A6-FEFFC151F1B3}"/>
              </a:ext>
            </a:extLst>
          </p:cNvPr>
          <p:cNvSpPr>
            <a:spLocks noGrp="1"/>
          </p:cNvSpPr>
          <p:nvPr>
            <p:ph idx="1"/>
          </p:nvPr>
        </p:nvSpPr>
        <p:spPr/>
        <p:txBody>
          <a:bodyPr/>
          <a:lstStyle/>
          <a:p>
            <a:pPr marL="0" indent="0">
              <a:buNone/>
            </a:pPr>
            <a:r>
              <a:rPr lang="en-US" dirty="0"/>
              <a:t>“What is it that makes this chapter, and particularly the final verses, so forceful? In my judgment it is the courageous way in which Habakkuk embraces all the calamities he can imagine and nevertheless triumphs over them in the knowledge and love of his Savior” (J.M. Boice). </a:t>
            </a:r>
          </a:p>
          <a:p>
            <a:pPr marL="0" indent="0">
              <a:buNone/>
            </a:pPr>
            <a:endParaRPr lang="en-US" dirty="0"/>
          </a:p>
          <a:p>
            <a:r>
              <a:rPr lang="en-US" dirty="0"/>
              <a:t>Habakkuk stands in a long line of saints whose </a:t>
            </a:r>
            <a:r>
              <a:rPr lang="en-US" i="1" dirty="0"/>
              <a:t>modus operandi </a:t>
            </a:r>
            <a:r>
              <a:rPr lang="en-US" dirty="0"/>
              <a:t>in life is worship (Job, Hannah, David, Asaph).</a:t>
            </a:r>
          </a:p>
        </p:txBody>
      </p:sp>
    </p:spTree>
    <p:extLst>
      <p:ext uri="{BB962C8B-B14F-4D97-AF65-F5344CB8AC3E}">
        <p14:creationId xmlns:p14="http://schemas.microsoft.com/office/powerpoint/2010/main" val="1084533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D86CB-4526-81D1-B189-8A9D51F79E6D}"/>
              </a:ext>
            </a:extLst>
          </p:cNvPr>
          <p:cNvSpPr>
            <a:spLocks noGrp="1"/>
          </p:cNvSpPr>
          <p:nvPr>
            <p:ph type="title"/>
          </p:nvPr>
        </p:nvSpPr>
        <p:spPr/>
        <p:txBody>
          <a:bodyPr/>
          <a:lstStyle/>
          <a:p>
            <a:r>
              <a:rPr lang="en-US" dirty="0"/>
              <a:t>CHARACTERISTICS OF ALL-CONSUMING WORSHIP</a:t>
            </a:r>
          </a:p>
        </p:txBody>
      </p:sp>
      <p:sp>
        <p:nvSpPr>
          <p:cNvPr id="3" name="Content Placeholder 2">
            <a:extLst>
              <a:ext uri="{FF2B5EF4-FFF2-40B4-BE49-F238E27FC236}">
                <a16:creationId xmlns:a16="http://schemas.microsoft.com/office/drawing/2014/main" id="{8B8437B3-D48B-CF4C-8E0E-C86F00336CBF}"/>
              </a:ext>
            </a:extLst>
          </p:cNvPr>
          <p:cNvSpPr>
            <a:spLocks noGrp="1"/>
          </p:cNvSpPr>
          <p:nvPr>
            <p:ph idx="1"/>
          </p:nvPr>
        </p:nvSpPr>
        <p:spPr/>
        <p:txBody>
          <a:bodyPr/>
          <a:lstStyle/>
          <a:p>
            <a:r>
              <a:rPr lang="en-US" b="1" dirty="0">
                <a:solidFill>
                  <a:srgbClr val="FF0000"/>
                </a:solidFill>
              </a:rPr>
              <a:t>Holy Fear </a:t>
            </a:r>
            <a:r>
              <a:rPr lang="en-US" dirty="0"/>
              <a:t>(v. 16). </a:t>
            </a:r>
          </a:p>
          <a:p>
            <a:pPr marL="0" indent="0">
              <a:buNone/>
            </a:pPr>
            <a:r>
              <a:rPr lang="en-US" dirty="0"/>
              <a:t>	“This is the one to whom I will look, he who is humble and contrite in spirit and trembles at My word” (Isa 66:2). </a:t>
            </a:r>
          </a:p>
          <a:p>
            <a:pPr marL="0" indent="0">
              <a:buNone/>
            </a:pPr>
            <a:r>
              <a:rPr lang="en-US" dirty="0"/>
              <a:t>	“Fear not man who can kill the body but cannot kill the soul. Rather fear Him who can destroy both soul and body in hell” (Matt 10:28). </a:t>
            </a:r>
          </a:p>
          <a:p>
            <a:pPr marL="0" indent="0">
              <a:buNone/>
            </a:pPr>
            <a:r>
              <a:rPr lang="en-US" dirty="0"/>
              <a:t>	“Transgression speaks to the wicked deep in his heart; there is no fear of God before his eyes” (Ps 36:1; Rom 3:18).</a:t>
            </a:r>
          </a:p>
        </p:txBody>
      </p:sp>
    </p:spTree>
    <p:extLst>
      <p:ext uri="{BB962C8B-B14F-4D97-AF65-F5344CB8AC3E}">
        <p14:creationId xmlns:p14="http://schemas.microsoft.com/office/powerpoint/2010/main" val="2269359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525E9-062F-7F64-8535-83E7A69500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CE9B1D-C165-CA40-461A-DB468197F4A8}"/>
              </a:ext>
            </a:extLst>
          </p:cNvPr>
          <p:cNvSpPr>
            <a:spLocks noGrp="1"/>
          </p:cNvSpPr>
          <p:nvPr>
            <p:ph type="title"/>
          </p:nvPr>
        </p:nvSpPr>
        <p:spPr/>
        <p:txBody>
          <a:bodyPr/>
          <a:lstStyle/>
          <a:p>
            <a:r>
              <a:rPr lang="en-US" dirty="0"/>
              <a:t>CHARACTERISTICS OF ALL-CONSUMING WORSHIP</a:t>
            </a:r>
          </a:p>
        </p:txBody>
      </p:sp>
      <p:sp>
        <p:nvSpPr>
          <p:cNvPr id="3" name="Content Placeholder 2">
            <a:extLst>
              <a:ext uri="{FF2B5EF4-FFF2-40B4-BE49-F238E27FC236}">
                <a16:creationId xmlns:a16="http://schemas.microsoft.com/office/drawing/2014/main" id="{385B2177-E854-0F89-8A9E-8BE0882EB829}"/>
              </a:ext>
            </a:extLst>
          </p:cNvPr>
          <p:cNvSpPr>
            <a:spLocks noGrp="1"/>
          </p:cNvSpPr>
          <p:nvPr>
            <p:ph idx="1"/>
          </p:nvPr>
        </p:nvSpPr>
        <p:spPr/>
        <p:txBody>
          <a:bodyPr/>
          <a:lstStyle/>
          <a:p>
            <a:r>
              <a:rPr lang="en-US" b="1" dirty="0">
                <a:solidFill>
                  <a:srgbClr val="FF0000"/>
                </a:solidFill>
              </a:rPr>
              <a:t>Devoted Faith </a:t>
            </a:r>
            <a:r>
              <a:rPr lang="en-US" dirty="0"/>
              <a:t>(vv. 17-19). </a:t>
            </a:r>
          </a:p>
          <a:p>
            <a:pPr marL="0" indent="0">
              <a:buNone/>
            </a:pPr>
            <a:r>
              <a:rPr lang="en-US" dirty="0"/>
              <a:t>	›Holy Fear mingles with Devoted Faith to produce Joyful Triumph in Habakkuk’s heart! </a:t>
            </a:r>
          </a:p>
          <a:p>
            <a:pPr marL="0" indent="0">
              <a:buNone/>
            </a:pPr>
            <a:r>
              <a:rPr lang="en-US" dirty="0"/>
              <a:t>	›The disaster looming is not just physical / material but spiritual.</a:t>
            </a:r>
          </a:p>
        </p:txBody>
      </p:sp>
    </p:spTree>
    <p:extLst>
      <p:ext uri="{BB962C8B-B14F-4D97-AF65-F5344CB8AC3E}">
        <p14:creationId xmlns:p14="http://schemas.microsoft.com/office/powerpoint/2010/main" val="1336443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22651-83B1-CE11-05EE-4D21F4922FB1}"/>
              </a:ext>
            </a:extLst>
          </p:cNvPr>
          <p:cNvSpPr>
            <a:spLocks noGrp="1"/>
          </p:cNvSpPr>
          <p:nvPr>
            <p:ph type="title"/>
          </p:nvPr>
        </p:nvSpPr>
        <p:spPr/>
        <p:txBody>
          <a:bodyPr/>
          <a:lstStyle/>
          <a:p>
            <a:r>
              <a:rPr lang="en-US" dirty="0"/>
              <a:t>THE RESPONSE OF ALL-CONSUMING WORSHIP</a:t>
            </a:r>
          </a:p>
        </p:txBody>
      </p:sp>
      <p:sp>
        <p:nvSpPr>
          <p:cNvPr id="3" name="Content Placeholder 2">
            <a:extLst>
              <a:ext uri="{FF2B5EF4-FFF2-40B4-BE49-F238E27FC236}">
                <a16:creationId xmlns:a16="http://schemas.microsoft.com/office/drawing/2014/main" id="{16DD1640-018A-ED38-BA12-95F2D2FDDCEC}"/>
              </a:ext>
            </a:extLst>
          </p:cNvPr>
          <p:cNvSpPr>
            <a:spLocks noGrp="1"/>
          </p:cNvSpPr>
          <p:nvPr>
            <p:ph idx="1"/>
          </p:nvPr>
        </p:nvSpPr>
        <p:spPr/>
        <p:txBody>
          <a:bodyPr/>
          <a:lstStyle/>
          <a:p>
            <a:pPr marL="514350" indent="-514350">
              <a:buFont typeface="+mj-lt"/>
              <a:buAutoNum type="arabicPeriod"/>
            </a:pPr>
            <a:r>
              <a:rPr lang="en-US" dirty="0"/>
              <a:t>I will quietly </a:t>
            </a:r>
            <a:r>
              <a:rPr lang="en-US" dirty="0">
                <a:solidFill>
                  <a:srgbClr val="FF0000"/>
                </a:solidFill>
              </a:rPr>
              <a:t>wait</a:t>
            </a:r>
            <a:r>
              <a:rPr lang="en-US" dirty="0"/>
              <a:t> (v. 16). </a:t>
            </a:r>
          </a:p>
          <a:p>
            <a:pPr marL="514350" indent="-514350">
              <a:buFont typeface="+mj-lt"/>
              <a:buAutoNum type="arabicPeriod"/>
            </a:pPr>
            <a:r>
              <a:rPr lang="en-US" dirty="0"/>
              <a:t>I will </a:t>
            </a:r>
            <a:r>
              <a:rPr lang="en-US" dirty="0">
                <a:solidFill>
                  <a:srgbClr val="FF0000"/>
                </a:solidFill>
              </a:rPr>
              <a:t>triumph</a:t>
            </a:r>
            <a:r>
              <a:rPr lang="en-US" dirty="0"/>
              <a:t> / rejoice in the Lord (v. 18).</a:t>
            </a:r>
          </a:p>
          <a:p>
            <a:pPr marL="514350" indent="-514350">
              <a:buFont typeface="+mj-lt"/>
              <a:buAutoNum type="arabicPeriod"/>
            </a:pPr>
            <a:r>
              <a:rPr lang="en-US" dirty="0"/>
              <a:t>I will take </a:t>
            </a:r>
            <a:r>
              <a:rPr lang="en-US" dirty="0">
                <a:solidFill>
                  <a:srgbClr val="FF0000"/>
                </a:solidFill>
              </a:rPr>
              <a:t>joy</a:t>
            </a:r>
            <a:r>
              <a:rPr lang="en-US" dirty="0"/>
              <a:t> in the God of my salvation (v. 18). </a:t>
            </a:r>
          </a:p>
        </p:txBody>
      </p:sp>
    </p:spTree>
    <p:extLst>
      <p:ext uri="{BB962C8B-B14F-4D97-AF65-F5344CB8AC3E}">
        <p14:creationId xmlns:p14="http://schemas.microsoft.com/office/powerpoint/2010/main" val="2079754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5C35A-F515-31AE-3D15-498BDCED0F2F}"/>
              </a:ext>
            </a:extLst>
          </p:cNvPr>
          <p:cNvSpPr>
            <a:spLocks noGrp="1"/>
          </p:cNvSpPr>
          <p:nvPr>
            <p:ph type="title"/>
          </p:nvPr>
        </p:nvSpPr>
        <p:spPr/>
        <p:txBody>
          <a:bodyPr/>
          <a:lstStyle/>
          <a:p>
            <a:r>
              <a:rPr lang="en-US" dirty="0"/>
              <a:t>WORSHIP’S PRODUCT</a:t>
            </a:r>
          </a:p>
        </p:txBody>
      </p:sp>
      <p:sp>
        <p:nvSpPr>
          <p:cNvPr id="3" name="Content Placeholder 2">
            <a:extLst>
              <a:ext uri="{FF2B5EF4-FFF2-40B4-BE49-F238E27FC236}">
                <a16:creationId xmlns:a16="http://schemas.microsoft.com/office/drawing/2014/main" id="{F84AEB21-915C-9C16-3A01-FE4B3E5627C5}"/>
              </a:ext>
            </a:extLst>
          </p:cNvPr>
          <p:cNvSpPr>
            <a:spLocks noGrp="1"/>
          </p:cNvSpPr>
          <p:nvPr>
            <p:ph idx="1"/>
          </p:nvPr>
        </p:nvSpPr>
        <p:spPr/>
        <p:txBody>
          <a:bodyPr/>
          <a:lstStyle/>
          <a:p>
            <a:r>
              <a:rPr lang="en-US" dirty="0"/>
              <a:t>Our lives as Christians ought never be unproductive nor unfruitful.</a:t>
            </a:r>
          </a:p>
          <a:p>
            <a:r>
              <a:rPr lang="en-US" dirty="0"/>
              <a:t>Our “Choirmaster” is the Risen, Reigning Lord Jesus Christ! </a:t>
            </a:r>
          </a:p>
          <a:p>
            <a:r>
              <a:rPr lang="en-US" dirty="0"/>
              <a:t>Hear echoes of Habakkuk’s Song in Mary’s </a:t>
            </a:r>
            <a:r>
              <a:rPr lang="en-US" i="1" dirty="0"/>
              <a:t>Magnificat </a:t>
            </a:r>
            <a:r>
              <a:rPr lang="en-US" dirty="0"/>
              <a:t>(Luke 1:46-55).</a:t>
            </a:r>
          </a:p>
        </p:txBody>
      </p:sp>
    </p:spTree>
    <p:extLst>
      <p:ext uri="{BB962C8B-B14F-4D97-AF65-F5344CB8AC3E}">
        <p14:creationId xmlns:p14="http://schemas.microsoft.com/office/powerpoint/2010/main" val="2091740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379</Words>
  <Application>Microsoft Office PowerPoint</Application>
  <PresentationFormat>Widescreen</PresentationFormat>
  <Paragraphs>30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ALL-CONSUMING WORSHIP</vt:lpstr>
      <vt:lpstr>PERSONAL AND NATIONAL DISASTER</vt:lpstr>
      <vt:lpstr>THE POINT</vt:lpstr>
      <vt:lpstr>ALL-CONSUMING WORSHIP</vt:lpstr>
      <vt:lpstr>CHARACTERISTICS OF ALL-CONSUMING WORSHIP</vt:lpstr>
      <vt:lpstr>CHARACTERISTICS OF ALL-CONSUMING WORSHIP</vt:lpstr>
      <vt:lpstr>THE RESPONSE OF ALL-CONSUMING WORSHIP</vt:lpstr>
      <vt:lpstr>WORSHIP’S PRODUCT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2024-12-03T16:05:50Z</dcterms:created>
  <dcterms:modified xsi:type="dcterms:W3CDTF">2024-12-03T21:02:06Z</dcterms:modified>
</cp:coreProperties>
</file>